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51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title>
      <c:tx>
        <c:rich>
          <a:bodyPr/>
          <a:lstStyle/>
          <a:p>
            <a:pPr>
              <a:defRPr sz="1125" b="1" i="1" u="none" strike="noStrike" baseline="0">
                <a:solidFill>
                  <a:srgbClr val="5E5E5E"/>
                </a:solidFill>
                <a:latin typeface="Arial MT"/>
                <a:ea typeface="Arial MT"/>
                <a:cs typeface="Arial MT"/>
              </a:defRPr>
            </a:pPr>
            <a:endParaRPr lang="en-US"/>
          </a:p>
        </c:rich>
      </c:tx>
      <c:layout>
        <c:manualLayout>
          <c:xMode val="edge"/>
          <c:yMode val="edge"/>
          <c:x val="0.49611542730300018"/>
          <c:y val="1.9607843137254902E-2"/>
        </c:manualLayout>
      </c:layout>
      <c:overlay val="0"/>
      <c:spPr>
        <a:noFill/>
        <a:ln w="24325">
          <a:noFill/>
        </a:ln>
      </c:spPr>
    </c:title>
    <c:autoTitleDeleted val="0"/>
    <c:plotArea>
      <c:layout>
        <c:manualLayout>
          <c:layoutTarget val="inner"/>
          <c:xMode val="edge"/>
          <c:yMode val="edge"/>
          <c:x val="5.1441314196627674E-2"/>
          <c:y val="0.11256005649896171"/>
          <c:w val="0.87781309291225817"/>
          <c:h val="0.56335798396822023"/>
        </c:manualLayout>
      </c:layout>
      <c:barChart>
        <c:barDir val="col"/>
        <c:grouping val="clustered"/>
        <c:varyColors val="0"/>
        <c:ser>
          <c:idx val="1"/>
          <c:order val="0"/>
          <c:tx>
            <c:strRef>
              <c:f>Sheet1!$B$1</c:f>
              <c:strCache>
                <c:ptCount val="1"/>
                <c:pt idx="0">
                  <c:v>Gross National Income</c:v>
                </c:pt>
              </c:strCache>
            </c:strRef>
          </c:tx>
          <c:spPr>
            <a:solidFill>
              <a:srgbClr val="006600"/>
            </a:solidFill>
            <a:ln w="24325">
              <a:noFill/>
            </a:ln>
          </c:spPr>
          <c:invertIfNegative val="0"/>
          <c:cat>
            <c:strRef>
              <c:f>Sheet1!$A$2:$A$11</c:f>
              <c:strCache>
                <c:ptCount val="10"/>
                <c:pt idx="0">
                  <c:v>China (#1)</c:v>
                </c:pt>
                <c:pt idx="1">
                  <c:v>Russian Federation (#9)</c:v>
                </c:pt>
                <c:pt idx="2">
                  <c:v>India (#2)</c:v>
                </c:pt>
                <c:pt idx="3">
                  <c:v>Nigeria (#7)</c:v>
                </c:pt>
                <c:pt idx="4">
                  <c:v>Brazil (#5)</c:v>
                </c:pt>
                <c:pt idx="5">
                  <c:v>Indonesia (#4)</c:v>
                </c:pt>
                <c:pt idx="6">
                  <c:v>Bangladesh (#8)</c:v>
                </c:pt>
                <c:pt idx="7">
                  <c:v>USA (#3)</c:v>
                </c:pt>
                <c:pt idx="8">
                  <c:v>Japan (#10)</c:v>
                </c:pt>
                <c:pt idx="9">
                  <c:v>Pakistan (#6)</c:v>
                </c:pt>
              </c:strCache>
            </c:strRef>
          </c:cat>
          <c:val>
            <c:numRef>
              <c:f>Sheet1!$B$2:$B$11</c:f>
              <c:numCache>
                <c:formatCode>0%</c:formatCode>
                <c:ptCount val="10"/>
                <c:pt idx="0">
                  <c:v>0.11382347251278047</c:v>
                </c:pt>
                <c:pt idx="1">
                  <c:v>7.0972894622915117E-2</c:v>
                </c:pt>
                <c:pt idx="2">
                  <c:v>7.5314736610716304E-2</c:v>
                </c:pt>
                <c:pt idx="3">
                  <c:v>4.9237476434341509E-2</c:v>
                </c:pt>
                <c:pt idx="4">
                  <c:v>3.8092527365488849E-2</c:v>
                </c:pt>
                <c:pt idx="5">
                  <c:v>3.7527981704025271E-2</c:v>
                </c:pt>
                <c:pt idx="6">
                  <c:v>6.4932683474518083E-2</c:v>
                </c:pt>
                <c:pt idx="7">
                  <c:v>4.2227600990522696E-2</c:v>
                </c:pt>
                <c:pt idx="8">
                  <c:v>3.4614026358998462E-2</c:v>
                </c:pt>
                <c:pt idx="9">
                  <c:v>4.184790134838634E-2</c:v>
                </c:pt>
              </c:numCache>
            </c:numRef>
          </c:val>
        </c:ser>
        <c:ser>
          <c:idx val="0"/>
          <c:order val="1"/>
          <c:tx>
            <c:strRef>
              <c:f>Sheet1!$C$1</c:f>
              <c:strCache>
                <c:ptCount val="1"/>
                <c:pt idx="0">
                  <c:v>National Health Spending</c:v>
                </c:pt>
              </c:strCache>
            </c:strRef>
          </c:tx>
          <c:spPr>
            <a:solidFill>
              <a:srgbClr val="FF0000"/>
            </a:solidFill>
          </c:spPr>
          <c:invertIfNegative val="0"/>
          <c:cat>
            <c:strRef>
              <c:f>Sheet1!$A$2:$A$11</c:f>
              <c:strCache>
                <c:ptCount val="10"/>
                <c:pt idx="0">
                  <c:v>China (#1)</c:v>
                </c:pt>
                <c:pt idx="1">
                  <c:v>Russian Federation (#9)</c:v>
                </c:pt>
                <c:pt idx="2">
                  <c:v>India (#2)</c:v>
                </c:pt>
                <c:pt idx="3">
                  <c:v>Nigeria (#7)</c:v>
                </c:pt>
                <c:pt idx="4">
                  <c:v>Brazil (#5)</c:v>
                </c:pt>
                <c:pt idx="5">
                  <c:v>Indonesia (#4)</c:v>
                </c:pt>
                <c:pt idx="6">
                  <c:v>Bangladesh (#8)</c:v>
                </c:pt>
                <c:pt idx="7">
                  <c:v>USA (#3)</c:v>
                </c:pt>
                <c:pt idx="8">
                  <c:v>Japan (#10)</c:v>
                </c:pt>
                <c:pt idx="9">
                  <c:v>Pakistan (#6)</c:v>
                </c:pt>
              </c:strCache>
            </c:strRef>
          </c:cat>
          <c:val>
            <c:numRef>
              <c:f>Sheet1!$C$2:$C$11</c:f>
              <c:numCache>
                <c:formatCode>0%</c:formatCode>
                <c:ptCount val="10"/>
                <c:pt idx="0">
                  <c:v>0.13345236129126081</c:v>
                </c:pt>
                <c:pt idx="1">
                  <c:v>9.5482298188509507E-2</c:v>
                </c:pt>
                <c:pt idx="2">
                  <c:v>7.268975960467583E-2</c:v>
                </c:pt>
                <c:pt idx="3">
                  <c:v>6.4729067680141528E-2</c:v>
                </c:pt>
                <c:pt idx="4">
                  <c:v>5.9649828258649507E-2</c:v>
                </c:pt>
                <c:pt idx="5">
                  <c:v>5.5662995486440714E-2</c:v>
                </c:pt>
                <c:pt idx="6">
                  <c:v>5.4766076481646664E-2</c:v>
                </c:pt>
                <c:pt idx="7">
                  <c:v>5.1096932960090102E-2</c:v>
                </c:pt>
                <c:pt idx="8">
                  <c:v>4.7079479410172986E-2</c:v>
                </c:pt>
                <c:pt idx="9">
                  <c:v>2.4958049311564201E-2</c:v>
                </c:pt>
              </c:numCache>
            </c:numRef>
          </c:val>
        </c:ser>
        <c:dLbls>
          <c:showLegendKey val="0"/>
          <c:showVal val="0"/>
          <c:showCatName val="0"/>
          <c:showSerName val="0"/>
          <c:showPercent val="0"/>
          <c:showBubbleSize val="0"/>
        </c:dLbls>
        <c:gapWidth val="20"/>
        <c:axId val="101443072"/>
        <c:axId val="101444992"/>
      </c:barChart>
      <c:catAx>
        <c:axId val="101443072"/>
        <c:scaling>
          <c:orientation val="minMax"/>
        </c:scaling>
        <c:delete val="0"/>
        <c:axPos val="b"/>
        <c:title>
          <c:tx>
            <c:rich>
              <a:bodyPr/>
              <a:lstStyle/>
              <a:p>
                <a:pPr>
                  <a:defRPr sz="1695" b="1" i="0" u="none" strike="noStrike" baseline="0">
                    <a:solidFill>
                      <a:srgbClr val="FFFFFF"/>
                    </a:solidFill>
                    <a:latin typeface="Arial MT"/>
                    <a:ea typeface="Arial MT"/>
                    <a:cs typeface="Arial MT"/>
                  </a:defRPr>
                </a:pPr>
                <a:endParaRPr lang="en-US"/>
              </a:p>
            </c:rich>
          </c:tx>
          <c:layout>
            <c:manualLayout>
              <c:xMode val="edge"/>
              <c:yMode val="edge"/>
              <c:x val="0.62042175360711105"/>
              <c:y val="0.91568627450980999"/>
            </c:manualLayout>
          </c:layout>
          <c:overlay val="0"/>
          <c:spPr>
            <a:noFill/>
            <a:ln w="24325">
              <a:noFill/>
            </a:ln>
          </c:spPr>
        </c:title>
        <c:numFmt formatCode="0_);\(0\)" sourceLinked="1"/>
        <c:majorTickMark val="none"/>
        <c:minorTickMark val="none"/>
        <c:tickLblPos val="nextTo"/>
        <c:spPr>
          <a:noFill/>
          <a:ln w="12162">
            <a:noFill/>
            <a:prstDash val="solid"/>
          </a:ln>
        </c:spPr>
        <c:txPr>
          <a:bodyPr rot="1200000" vert="horz" anchor="ctr" anchorCtr="0"/>
          <a:lstStyle/>
          <a:p>
            <a:pPr>
              <a:defRPr sz="1600" b="0" i="0" u="none" strike="noStrike" baseline="0">
                <a:solidFill>
                  <a:srgbClr val="000000"/>
                </a:solidFill>
                <a:latin typeface="Arial Narrow" pitchFamily="34" charset="0"/>
                <a:ea typeface="Arial MT"/>
                <a:cs typeface="Arial MT"/>
              </a:defRPr>
            </a:pPr>
            <a:endParaRPr lang="en-US"/>
          </a:p>
        </c:txPr>
        <c:crossAx val="101444992"/>
        <c:crosses val="autoZero"/>
        <c:auto val="0"/>
        <c:lblAlgn val="ctr"/>
        <c:lblOffset val="100"/>
        <c:tickLblSkip val="1"/>
        <c:tickMarkSkip val="1"/>
        <c:noMultiLvlLbl val="0"/>
      </c:catAx>
      <c:valAx>
        <c:axId val="101444992"/>
        <c:scaling>
          <c:orientation val="minMax"/>
          <c:max val="0.14000000000000001"/>
          <c:min val="0"/>
        </c:scaling>
        <c:delete val="0"/>
        <c:axPos val="r"/>
        <c:majorGridlines/>
        <c:numFmt formatCode="0%" sourceLinked="0"/>
        <c:majorTickMark val="out"/>
        <c:minorTickMark val="none"/>
        <c:tickLblPos val="nextTo"/>
        <c:spPr>
          <a:noFill/>
          <a:ln w="12162">
            <a:solidFill>
              <a:srgbClr val="FFFFFF"/>
            </a:solidFill>
            <a:prstDash val="solid"/>
          </a:ln>
        </c:spPr>
        <c:txPr>
          <a:bodyPr rot="0" vert="horz"/>
          <a:lstStyle/>
          <a:p>
            <a:pPr>
              <a:defRPr sz="1600" b="0" i="0" u="none" strike="noStrike" baseline="0">
                <a:solidFill>
                  <a:srgbClr val="000000"/>
                </a:solidFill>
                <a:latin typeface="Arial Narrow" pitchFamily="34" charset="0"/>
                <a:ea typeface="Arial MT"/>
                <a:cs typeface="Arial MT"/>
              </a:defRPr>
            </a:pPr>
            <a:endParaRPr lang="en-US"/>
          </a:p>
        </c:txPr>
        <c:crossAx val="101443072"/>
        <c:crosses val="max"/>
        <c:crossBetween val="between"/>
        <c:majorUnit val="2.0000000000000004E-2"/>
        <c:minorUnit val="1.0000000000000002E-2"/>
      </c:valAx>
      <c:spPr>
        <a:solidFill>
          <a:srgbClr val="B7ECFF"/>
        </a:solidFill>
        <a:ln w="24325">
          <a:noFill/>
        </a:ln>
      </c:spPr>
    </c:plotArea>
    <c:legend>
      <c:legendPos val="t"/>
      <c:layout>
        <c:manualLayout>
          <c:xMode val="edge"/>
          <c:yMode val="edge"/>
          <c:x val="0.31698131718497596"/>
          <c:y val="0.13775862068965478"/>
          <c:w val="0.60095322671132279"/>
          <c:h val="7.6441985700063358E-2"/>
        </c:manualLayout>
      </c:layout>
      <c:overlay val="0"/>
      <c:spPr>
        <a:solidFill>
          <a:srgbClr val="FFFFFF"/>
        </a:solidFill>
        <a:ln>
          <a:solidFill>
            <a:srgbClr val="000000"/>
          </a:solidFill>
        </a:ln>
      </c:spPr>
      <c:txPr>
        <a:bodyPr/>
        <a:lstStyle/>
        <a:p>
          <a:pPr>
            <a:defRPr b="0">
              <a:solidFill>
                <a:srgbClr val="000000"/>
              </a:solidFill>
            </a:defRPr>
          </a:pPr>
          <a:endParaRPr lang="en-US"/>
        </a:p>
      </c:txPr>
    </c:legend>
    <c:plotVisOnly val="1"/>
    <c:dispBlanksAs val="gap"/>
    <c:showDLblsOverMax val="0"/>
  </c:chart>
  <c:spPr>
    <a:noFill/>
    <a:ln>
      <a:noFill/>
    </a:ln>
  </c:spPr>
  <c:txPr>
    <a:bodyPr/>
    <a:lstStyle/>
    <a:p>
      <a:pPr>
        <a:defRPr sz="1724" b="1" i="0" u="none" strike="noStrike" baseline="0">
          <a:solidFill>
            <a:schemeClr val="tx1"/>
          </a:solidFill>
          <a:latin typeface="Tahoma"/>
          <a:ea typeface="Tahoma"/>
          <a:cs typeface="Tahoma"/>
        </a:defRPr>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0.04296</cdr:x>
      <cdr:y>0.03797</cdr:y>
    </cdr:from>
    <cdr:to>
      <cdr:x>0.21888</cdr:x>
      <cdr:y>0.12069</cdr:y>
    </cdr:to>
    <cdr:sp macro="" textlink="">
      <cdr:nvSpPr>
        <cdr:cNvPr id="2" name="TextBox 1"/>
        <cdr:cNvSpPr txBox="1"/>
      </cdr:nvSpPr>
      <cdr:spPr>
        <a:xfrm xmlns:a="http://schemas.openxmlformats.org/drawingml/2006/main">
          <a:off x="380960" y="167812"/>
          <a:ext cx="1560019" cy="3655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b="0" dirty="0" smtClean="0">
              <a:latin typeface="Arial Narrow" pitchFamily="34" charset="0"/>
            </a:rPr>
            <a:t>Compound annual </a:t>
          </a:r>
          <a:r>
            <a:rPr lang="en-US" sz="1800" dirty="0">
              <a:latin typeface="Arial Narrow" pitchFamily="34" charset="0"/>
            </a:rPr>
            <a:t>g</a:t>
          </a:r>
          <a:r>
            <a:rPr lang="en-US" sz="1800" b="0" dirty="0" smtClean="0">
              <a:latin typeface="Arial Narrow" pitchFamily="34" charset="0"/>
            </a:rPr>
            <a:t>rowth </a:t>
          </a:r>
          <a:r>
            <a:rPr lang="en-US" sz="1800" dirty="0">
              <a:latin typeface="Arial Narrow" pitchFamily="34" charset="0"/>
            </a:rPr>
            <a:t>r</a:t>
          </a:r>
          <a:r>
            <a:rPr lang="en-US" sz="1800" b="0" dirty="0" smtClean="0">
              <a:latin typeface="Arial Narrow" pitchFamily="34" charset="0"/>
            </a:rPr>
            <a:t>ate from 1995-2008</a:t>
          </a:r>
          <a:endParaRPr lang="en-US" sz="1800" b="0" dirty="0">
            <a:latin typeface="Arial Narrow"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C91228-AAD5-49B9-A3B0-3BE61E138723}" type="datetimeFigureOut">
              <a:rPr lang="en-US" smtClean="0"/>
              <a:t>9/3/2013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8C48DC-9515-4343-9CD1-3F608A6D06EA}" type="slidenum">
              <a:rPr lang="en-US" smtClean="0"/>
              <a:t>‹#›</a:t>
            </a:fld>
            <a:endParaRPr lang="en-US"/>
          </a:p>
        </p:txBody>
      </p:sp>
    </p:spTree>
    <p:extLst>
      <p:ext uri="{BB962C8B-B14F-4D97-AF65-F5344CB8AC3E}">
        <p14:creationId xmlns:p14="http://schemas.microsoft.com/office/powerpoint/2010/main" val="377021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E2BCB198-071A-4642-9381-B01F4DE9556D}" type="slidenum">
              <a:rPr lang="en-US"/>
              <a:pPr/>
              <a:t>1</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r>
              <a:rPr lang="en-US" b="1" dirty="0" smtClean="0">
                <a:solidFill>
                  <a:schemeClr val="bg1">
                    <a:lumMod val="50000"/>
                  </a:schemeClr>
                </a:solidFill>
                <a:latin typeface="Arial Narrow" pitchFamily="34" charset="0"/>
              </a:rPr>
              <a:t>1.7d | GROWTH OF INCOME PER CAPITA AND NHE PER CAPITA IN WORLD’S 10 MOST POPULATED COUNTRIES, 1995-2008</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5EE52-E0F1-4B8C-84CE-1199D26AB4F3}" type="datetimeFigureOut">
              <a:rPr lang="en-US" smtClean="0"/>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337374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5EE52-E0F1-4B8C-84CE-1199D26AB4F3}" type="datetimeFigureOut">
              <a:rPr lang="en-US" smtClean="0"/>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852249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5EE52-E0F1-4B8C-84CE-1199D26AB4F3}" type="datetimeFigureOut">
              <a:rPr lang="en-US" smtClean="0"/>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2194549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CD40349-0088-4757-9CC8-986A81ECF4B9}" type="slidenum">
              <a:rPr lang="en-US"/>
              <a:pPr>
                <a:defRPr/>
              </a:pPr>
              <a:t>‹#›</a:t>
            </a:fld>
            <a:endParaRPr lang="en-US"/>
          </a:p>
        </p:txBody>
      </p:sp>
    </p:spTree>
    <p:extLst>
      <p:ext uri="{BB962C8B-B14F-4D97-AF65-F5344CB8AC3E}">
        <p14:creationId xmlns:p14="http://schemas.microsoft.com/office/powerpoint/2010/main" val="3412713333"/>
      </p:ext>
    </p:extLst>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5EE52-E0F1-4B8C-84CE-1199D26AB4F3}" type="datetimeFigureOut">
              <a:rPr lang="en-US" smtClean="0"/>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419724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5EE52-E0F1-4B8C-84CE-1199D26AB4F3}" type="datetimeFigureOut">
              <a:rPr lang="en-US" smtClean="0"/>
              <a:t>9/3/2013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1825984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5EE52-E0F1-4B8C-84CE-1199D26AB4F3}" type="datetimeFigureOut">
              <a:rPr lang="en-US" smtClean="0"/>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426023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5EE52-E0F1-4B8C-84CE-1199D26AB4F3}" type="datetimeFigureOut">
              <a:rPr lang="en-US" smtClean="0"/>
              <a:t>9/3/2013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2304473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5EE52-E0F1-4B8C-84CE-1199D26AB4F3}" type="datetimeFigureOut">
              <a:rPr lang="en-US" smtClean="0"/>
              <a:t>9/3/2013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3709352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5EE52-E0F1-4B8C-84CE-1199D26AB4F3}" type="datetimeFigureOut">
              <a:rPr lang="en-US" smtClean="0"/>
              <a:t>9/3/2013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4201203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5EE52-E0F1-4B8C-84CE-1199D26AB4F3}" type="datetimeFigureOut">
              <a:rPr lang="en-US" smtClean="0"/>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1775633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5EE52-E0F1-4B8C-84CE-1199D26AB4F3}" type="datetimeFigureOut">
              <a:rPr lang="en-US" smtClean="0"/>
              <a:t>9/3/2013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CD1E3-6571-415A-A12E-2D839E8C6ACB}" type="slidenum">
              <a:rPr lang="en-US" smtClean="0"/>
              <a:t>‹#›</a:t>
            </a:fld>
            <a:endParaRPr lang="en-US"/>
          </a:p>
        </p:txBody>
      </p:sp>
    </p:spTree>
    <p:extLst>
      <p:ext uri="{BB962C8B-B14F-4D97-AF65-F5344CB8AC3E}">
        <p14:creationId xmlns:p14="http://schemas.microsoft.com/office/powerpoint/2010/main" val="259347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5EE52-E0F1-4B8C-84CE-1199D26AB4F3}" type="datetimeFigureOut">
              <a:rPr lang="en-US" smtClean="0"/>
              <a:t>9/3/2013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CD1E3-6571-415A-A12E-2D839E8C6ACB}" type="slidenum">
              <a:rPr lang="en-US" smtClean="0"/>
              <a:t>‹#›</a:t>
            </a:fld>
            <a:endParaRPr lang="en-US"/>
          </a:p>
        </p:txBody>
      </p:sp>
    </p:spTree>
    <p:extLst>
      <p:ext uri="{BB962C8B-B14F-4D97-AF65-F5344CB8AC3E}">
        <p14:creationId xmlns:p14="http://schemas.microsoft.com/office/powerpoint/2010/main" val="433438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a:xfrm>
            <a:off x="132368" y="0"/>
            <a:ext cx="9011632" cy="990600"/>
          </a:xfrm>
        </p:spPr>
        <p:txBody>
          <a:bodyPr/>
          <a:lstStyle/>
          <a:p>
            <a:pPr eaLnBrk="1" hangingPunct="1">
              <a:defRPr/>
            </a:pPr>
            <a:r>
              <a:rPr lang="en-US" sz="2400" b="1" dirty="0" smtClean="0">
                <a:solidFill>
                  <a:srgbClr val="000000"/>
                </a:solidFill>
                <a:effectLst/>
                <a:latin typeface="Arial Narrow" pitchFamily="34" charset="0"/>
              </a:rPr>
              <a:t>1.7c | In the 10 most populous nations, growth in NHE/person has ex-</a:t>
            </a:r>
            <a:r>
              <a:rPr lang="en-US" sz="2400" b="1" dirty="0" err="1" smtClean="0">
                <a:solidFill>
                  <a:srgbClr val="000000"/>
                </a:solidFill>
                <a:effectLst/>
                <a:latin typeface="Arial Narrow" pitchFamily="34" charset="0"/>
              </a:rPr>
              <a:t>ceeded</a:t>
            </a:r>
            <a:r>
              <a:rPr lang="en-US" sz="2400" b="1" dirty="0" smtClean="0">
                <a:solidFill>
                  <a:srgbClr val="000000"/>
                </a:solidFill>
                <a:effectLst/>
                <a:latin typeface="Arial Narrow" pitchFamily="34" charset="0"/>
              </a:rPr>
              <a:t> growth </a:t>
            </a:r>
            <a:r>
              <a:rPr lang="en-US" sz="2400" b="1" dirty="0">
                <a:solidFill>
                  <a:srgbClr val="000000"/>
                </a:solidFill>
                <a:effectLst/>
                <a:latin typeface="Arial Narrow" pitchFamily="34" charset="0"/>
              </a:rPr>
              <a:t>in </a:t>
            </a:r>
            <a:r>
              <a:rPr lang="en-US" sz="2400" b="1" dirty="0" smtClean="0">
                <a:solidFill>
                  <a:srgbClr val="000000"/>
                </a:solidFill>
                <a:effectLst/>
                <a:latin typeface="Arial Narrow" pitchFamily="34" charset="0"/>
              </a:rPr>
              <a:t>income/person, but not in India, Pakistan or Bangladesh</a:t>
            </a:r>
          </a:p>
        </p:txBody>
      </p:sp>
      <p:graphicFrame>
        <p:nvGraphicFramePr>
          <p:cNvPr id="5" name="Object 3"/>
          <p:cNvGraphicFramePr>
            <a:graphicFrameLocks noGrp="1"/>
          </p:cNvGraphicFramePr>
          <p:nvPr>
            <p:ph type="chart" idx="1"/>
            <p:extLst>
              <p:ext uri="{D42A27DB-BD31-4B8C-83A1-F6EECF244321}">
                <p14:modId xmlns:p14="http://schemas.microsoft.com/office/powerpoint/2010/main" val="3760573922"/>
              </p:ext>
            </p:extLst>
          </p:nvPr>
        </p:nvGraphicFramePr>
        <p:xfrm>
          <a:off x="113318" y="838200"/>
          <a:ext cx="8867775"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685800" y="5665053"/>
            <a:ext cx="8077200" cy="830997"/>
          </a:xfrm>
          <a:prstGeom prst="rect">
            <a:avLst/>
          </a:prstGeom>
        </p:spPr>
        <p:txBody>
          <a:bodyPr wrap="square">
            <a:spAutoFit/>
          </a:bodyPr>
          <a:lstStyle/>
          <a:p>
            <a:r>
              <a:rPr lang="en-US" dirty="0" smtClean="0">
                <a:solidFill>
                  <a:srgbClr val="000000"/>
                </a:solidFill>
                <a:latin typeface="Arial Narrow" pitchFamily="34" charset="0"/>
              </a:rPr>
              <a:t>Note: Countries ranked by NHE per capita. Numbers  in parentheses show ranking by size of population in 2009. Growth rates estimated from real NHE per capita (calculated in chained 2005 U.S. dollars using a GDP price deflator).</a:t>
            </a:r>
            <a:endParaRPr lang="en-US" dirty="0">
              <a:solidFill>
                <a:srgbClr val="000000"/>
              </a:solidFill>
              <a:latin typeface="Arial Narrow" pitchFamily="34" charset="0"/>
            </a:endParaRPr>
          </a:p>
        </p:txBody>
      </p:sp>
      <p:sp>
        <p:nvSpPr>
          <p:cNvPr id="6" name="TextBox 5"/>
          <p:cNvSpPr txBox="1"/>
          <p:nvPr/>
        </p:nvSpPr>
        <p:spPr>
          <a:xfrm rot="16200000">
            <a:off x="-2304542" y="3732311"/>
            <a:ext cx="5181599" cy="307778"/>
          </a:xfrm>
          <a:prstGeom prst="rect">
            <a:avLst/>
          </a:prstGeom>
          <a:noFill/>
        </p:spPr>
        <p:txBody>
          <a:bodyPr wrap="square" rtlCol="0">
            <a:spAutoFit/>
          </a:bodyPr>
          <a:lstStyle/>
          <a:p>
            <a:r>
              <a:rPr lang="en-US" sz="1400" b="1" dirty="0" smtClean="0">
                <a:solidFill>
                  <a:srgbClr val="000000"/>
                </a:solidFill>
              </a:rPr>
              <a:t>From The American Health Economy Illustrated Online</a:t>
            </a:r>
            <a:endParaRPr lang="en-US" sz="1400" b="1" dirty="0">
              <a:solidFill>
                <a:srgbClr val="000000"/>
              </a:solidFill>
            </a:endParaRPr>
          </a:p>
        </p:txBody>
      </p:sp>
    </p:spTree>
    <p:extLst>
      <p:ext uri="{BB962C8B-B14F-4D97-AF65-F5344CB8AC3E}">
        <p14:creationId xmlns:p14="http://schemas.microsoft.com/office/powerpoint/2010/main" val="3413373805"/>
      </p:ext>
    </p:extLst>
  </p:cSld>
  <p:clrMapOvr>
    <a:masterClrMapping/>
  </p:clrMapOvr>
  <p:transition>
    <p:zoom dir="in"/>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1.7c | In the 10 most populous nations, growth in NHE/person has ex-ceeded growth in income/person, but not in India, Pakistan or Bangladesh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1.5b Since 1960, growth in inflation-adjusted health costs per U.S. resident fell below the rise in non-health costs per capita only 7 times</dc:title>
  <dc:creator>Jia Yao</dc:creator>
  <cp:lastModifiedBy>Jia Yao</cp:lastModifiedBy>
  <cp:revision>4</cp:revision>
  <dcterms:created xsi:type="dcterms:W3CDTF">2013-09-03T15:25:08Z</dcterms:created>
  <dcterms:modified xsi:type="dcterms:W3CDTF">2013-09-03T15:33:48Z</dcterms:modified>
</cp:coreProperties>
</file>