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25" b="1" i="1" u="none" strike="noStrike" baseline="0">
                <a:solidFill>
                  <a:srgbClr val="5E5E5E"/>
                </a:solidFill>
                <a:latin typeface="Arial MT"/>
                <a:ea typeface="Arial MT"/>
                <a:cs typeface="Arial MT"/>
              </a:defRPr>
            </a:pPr>
            <a:endParaRPr lang="en-US"/>
          </a:p>
        </c:rich>
      </c:tx>
      <c:layout>
        <c:manualLayout>
          <c:xMode val="edge"/>
          <c:yMode val="edge"/>
          <c:x val="0.49611542730300012"/>
          <c:y val="1.9607843137254902E-2"/>
        </c:manualLayout>
      </c:layout>
      <c:overlay val="0"/>
      <c:spPr>
        <a:noFill/>
        <a:ln w="24325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1441314196627674E-2"/>
          <c:y val="0.12089841810314252"/>
          <c:w val="0.89356676280126635"/>
          <c:h val="0.6768915372064979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Per Capita Gross National Income (2008)</c:v>
                </c:pt>
              </c:strCache>
            </c:strRef>
          </c:tx>
          <c:spPr>
            <a:solidFill>
              <a:srgbClr val="006600"/>
            </a:solidFill>
            <a:ln w="24325">
              <a:noFill/>
            </a:ln>
          </c:spPr>
          <c:invertIfNegative val="0"/>
          <c:cat>
            <c:strRef>
              <c:f>Sheet1!$A$2:$A$6</c:f>
              <c:strCache>
                <c:ptCount val="5"/>
                <c:pt idx="0">
                  <c:v>0-10%</c:v>
                </c:pt>
                <c:pt idx="1">
                  <c:v>10-25%</c:v>
                </c:pt>
                <c:pt idx="2">
                  <c:v>25-50%</c:v>
                </c:pt>
                <c:pt idx="3">
                  <c:v>50-75%</c:v>
                </c:pt>
                <c:pt idx="4">
                  <c:v>75% or more</c:v>
                </c:pt>
              </c:strCache>
            </c:strRef>
          </c:cat>
          <c:val>
            <c:numRef>
              <c:f>Sheet1!$B$2:$B$6</c:f>
              <c:numCache>
                <c:formatCode>_(* #,##0.0_);_(* \(#,##0.0\);_(* "-"??_);_(@_)</c:formatCode>
                <c:ptCount val="5"/>
                <c:pt idx="0">
                  <c:v>44.977618140411217</c:v>
                </c:pt>
                <c:pt idx="1">
                  <c:v>31.587970864038827</c:v>
                </c:pt>
                <c:pt idx="2">
                  <c:v>8.7059924618921052</c:v>
                </c:pt>
                <c:pt idx="3">
                  <c:v>4.0072920101058562</c:v>
                </c:pt>
                <c:pt idx="4">
                  <c:v>10.721126523551936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Per Capita NHE (2009)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0-10%</c:v>
                </c:pt>
                <c:pt idx="1">
                  <c:v>10-25%</c:v>
                </c:pt>
                <c:pt idx="2">
                  <c:v>25-50%</c:v>
                </c:pt>
                <c:pt idx="3">
                  <c:v>50-75%</c:v>
                </c:pt>
                <c:pt idx="4">
                  <c:v>75% or more</c:v>
                </c:pt>
              </c:strCache>
            </c:strRef>
          </c:cat>
          <c:val>
            <c:numRef>
              <c:f>Sheet1!$C$2:$C$6</c:f>
              <c:numCache>
                <c:formatCode>_(* #,##0.0_);_(* \(#,##0.0\);_(* "-"??_);_(@_)</c:formatCode>
                <c:ptCount val="5"/>
                <c:pt idx="0">
                  <c:v>73.741672145724323</c:v>
                </c:pt>
                <c:pt idx="1">
                  <c:v>12.437815872062624</c:v>
                </c:pt>
                <c:pt idx="2">
                  <c:v>5.8217450576232785</c:v>
                </c:pt>
                <c:pt idx="3">
                  <c:v>3.4764406536065851</c:v>
                </c:pt>
                <c:pt idx="4">
                  <c:v>4.522326270983152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55947264"/>
        <c:axId val="55948800"/>
      </c:barChart>
      <c:catAx>
        <c:axId val="55947264"/>
        <c:scaling>
          <c:orientation val="minMax"/>
        </c:scaling>
        <c:delete val="0"/>
        <c:axPos val="b"/>
        <c:numFmt formatCode="0_);\(0\)" sourceLinked="1"/>
        <c:majorTickMark val="none"/>
        <c:minorTickMark val="none"/>
        <c:tickLblPos val="nextTo"/>
        <c:spPr>
          <a:noFill/>
          <a:ln w="12162">
            <a:noFill/>
            <a:prstDash val="solid"/>
          </a:ln>
        </c:spPr>
        <c:txPr>
          <a:bodyPr rot="0" vert="horz" anchor="ctr" anchorCtr="0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5594880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55948800"/>
        <c:scaling>
          <c:orientation val="minMax"/>
          <c:max val="80"/>
          <c:min val="0"/>
        </c:scaling>
        <c:delete val="0"/>
        <c:axPos val="r"/>
        <c:majorGridlines/>
        <c:numFmt formatCode="General" sourceLinked="0"/>
        <c:majorTickMark val="out"/>
        <c:minorTickMark val="none"/>
        <c:tickLblPos val="nextTo"/>
        <c:spPr>
          <a:noFill/>
          <a:ln w="12162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55947264"/>
        <c:crosses val="max"/>
        <c:crossBetween val="between"/>
        <c:majorUnit val="10"/>
        <c:minorUnit val="5"/>
      </c:valAx>
      <c:spPr>
        <a:solidFill>
          <a:srgbClr val="B7ECFF"/>
        </a:solidFill>
        <a:ln w="24325">
          <a:noFill/>
        </a:ln>
      </c:spPr>
    </c:plotArea>
    <c:legend>
      <c:legendPos val="t"/>
      <c:layout>
        <c:manualLayout>
          <c:xMode val="edge"/>
          <c:yMode val="edge"/>
          <c:x val="0.23879000087395091"/>
          <c:y val="0.14884815918280483"/>
          <c:w val="0.69571025426332989"/>
          <c:h val="7.0090799460878206E-2"/>
        </c:manualLayout>
      </c:layout>
      <c:overlay val="1"/>
      <c:spPr>
        <a:solidFill>
          <a:srgbClr val="FFFFFF"/>
        </a:solidFill>
        <a:ln w="24325">
          <a:solidFill>
            <a:srgbClr val="000000"/>
          </a:solidFill>
        </a:ln>
      </c:spPr>
      <c:txPr>
        <a:bodyPr/>
        <a:lstStyle/>
        <a:p>
          <a:pPr>
            <a:defRPr sz="1585" b="0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4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0.04296</cdr:x>
      <cdr:y>0.03797</cdr:y>
    </cdr:from>
    <cdr:to>
      <cdr:x>0.21888</cdr:x>
      <cdr:y>0.17949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0960" y="112839"/>
          <a:ext cx="1560019" cy="4205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0" dirty="0" smtClean="0">
              <a:latin typeface="Arial Narrow" pitchFamily="34" charset="0"/>
            </a:rPr>
            <a:t>Percent of world </a:t>
          </a:r>
          <a:r>
            <a:rPr lang="en-US" sz="1800" dirty="0">
              <a:latin typeface="Arial Narrow" pitchFamily="34" charset="0"/>
            </a:rPr>
            <a:t>p</a:t>
          </a:r>
          <a:r>
            <a:rPr lang="en-US" sz="1800" b="0" dirty="0" smtClean="0">
              <a:latin typeface="Arial Narrow" pitchFamily="34" charset="0"/>
            </a:rPr>
            <a:t>opulation living at the level  of per </a:t>
          </a:r>
          <a:r>
            <a:rPr lang="en-US" sz="1800" dirty="0">
              <a:latin typeface="Arial Narrow" pitchFamily="34" charset="0"/>
            </a:rPr>
            <a:t>c</a:t>
          </a:r>
          <a:r>
            <a:rPr lang="en-US" sz="1800" b="0" dirty="0" smtClean="0">
              <a:latin typeface="Arial Narrow" pitchFamily="34" charset="0"/>
            </a:rPr>
            <a:t>apita GNI or NHE shown</a:t>
          </a:r>
          <a:endParaRPr lang="en-US" sz="1800" b="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0.31794</cdr:x>
      <cdr:y>0.89189</cdr:y>
    </cdr:from>
    <cdr:to>
      <cdr:x>0.66165</cdr:x>
      <cdr:y>0.97297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819400" y="5029200"/>
          <a:ext cx="3047943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ahoma"/>
            </a:defRPr>
          </a:lvl1pPr>
          <a:lvl2pPr marL="457200" indent="0">
            <a:defRPr sz="1100">
              <a:latin typeface="Tahoma"/>
            </a:defRPr>
          </a:lvl2pPr>
          <a:lvl3pPr marL="914400" indent="0">
            <a:defRPr sz="1100">
              <a:latin typeface="Tahoma"/>
            </a:defRPr>
          </a:lvl3pPr>
          <a:lvl4pPr marL="1371600" indent="0">
            <a:defRPr sz="1100">
              <a:latin typeface="Tahoma"/>
            </a:defRPr>
          </a:lvl4pPr>
          <a:lvl5pPr marL="1828800" indent="0">
            <a:defRPr sz="1100">
              <a:latin typeface="Tahoma"/>
            </a:defRPr>
          </a:lvl5pPr>
          <a:lvl6pPr marL="2286000" indent="0">
            <a:defRPr sz="1100">
              <a:latin typeface="Tahoma"/>
            </a:defRPr>
          </a:lvl6pPr>
          <a:lvl7pPr marL="2743200" indent="0">
            <a:defRPr sz="1100">
              <a:latin typeface="Tahoma"/>
            </a:defRPr>
          </a:lvl7pPr>
          <a:lvl8pPr marL="3200400" indent="0">
            <a:defRPr sz="1100">
              <a:latin typeface="Tahoma"/>
            </a:defRPr>
          </a:lvl8pPr>
          <a:lvl9pPr marL="3657600" indent="0">
            <a:defRPr sz="1100">
              <a:latin typeface="Tahoma"/>
            </a:defRPr>
          </a:lvl9pPr>
        </a:lstStyle>
        <a:p xmlns:a="http://schemas.openxmlformats.org/drawingml/2006/main">
          <a:r>
            <a:rPr lang="en-US" sz="1800" b="0" dirty="0" smtClean="0">
              <a:latin typeface="Arial Narrow" pitchFamily="34" charset="0"/>
            </a:rPr>
            <a:t>Percentage of U.S. </a:t>
          </a:r>
          <a:r>
            <a:rPr lang="en-US" sz="1800" dirty="0">
              <a:latin typeface="Arial Narrow" pitchFamily="34" charset="0"/>
            </a:rPr>
            <a:t>p</a:t>
          </a:r>
          <a:r>
            <a:rPr lang="en-US" sz="1800" dirty="0" smtClean="0">
              <a:latin typeface="Arial Narrow" pitchFamily="34" charset="0"/>
            </a:rPr>
            <a:t>er </a:t>
          </a:r>
          <a:r>
            <a:rPr lang="en-US" sz="1800" dirty="0">
              <a:latin typeface="Arial Narrow" pitchFamily="34" charset="0"/>
            </a:rPr>
            <a:t>c</a:t>
          </a:r>
          <a:r>
            <a:rPr lang="en-US" sz="1800" dirty="0" smtClean="0">
              <a:latin typeface="Arial Narrow" pitchFamily="34" charset="0"/>
            </a:rPr>
            <a:t>apita amount</a:t>
          </a:r>
          <a:endParaRPr lang="en-US" sz="1800" b="0" dirty="0">
            <a:latin typeface="Arial Narrow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91228-AAD5-49B9-A3B0-3BE61E13872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C48DC-9515-4343-9CD1-3F608A6D0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2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CB198-071A-4642-9381-B01F4DE9556D}" type="slidenum">
              <a:rPr lang="en-US"/>
              <a:pPr/>
              <a:t>1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1.7b | HOW PER CAPITA GROSS NATIONAL INCOME AND NHE OF THE WORLD’S POPULATION COMPARES WITH THE U.S., 2006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4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4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49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0349-0088-4757-9CC8-986A81ECF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38434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4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8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3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73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5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0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3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7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3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1.7b | More than 70 percent of the world’s population lives in nations with health spending per capita below one tenth of U.S. levels</a:t>
            </a: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156275891"/>
              </p:ext>
            </p:extLst>
          </p:nvPr>
        </p:nvGraphicFramePr>
        <p:xfrm>
          <a:off x="228600" y="838200"/>
          <a:ext cx="8867775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-2304542" y="3732311"/>
            <a:ext cx="5181599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From The American Health Economy Illustrated Online</a:t>
            </a:r>
            <a:endParaRPr lang="en-US" sz="1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298447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hirlpool 1">
    <a:dk1>
      <a:srgbClr val="000066"/>
    </a:dk1>
    <a:lt1>
      <a:srgbClr val="FFFFFF"/>
    </a:lt1>
    <a:dk2>
      <a:srgbClr val="0000CC"/>
    </a:dk2>
    <a:lt2>
      <a:srgbClr val="CCFFFF"/>
    </a:lt2>
    <a:accent1>
      <a:srgbClr val="CC99FF"/>
    </a:accent1>
    <a:accent2>
      <a:srgbClr val="9999FF"/>
    </a:accent2>
    <a:accent3>
      <a:srgbClr val="AAAAE2"/>
    </a:accent3>
    <a:accent4>
      <a:srgbClr val="DADADA"/>
    </a:accent4>
    <a:accent5>
      <a:srgbClr val="E2CAFF"/>
    </a:accent5>
    <a:accent6>
      <a:srgbClr val="8A8AE7"/>
    </a:accent6>
    <a:hlink>
      <a:srgbClr val="99CCFF"/>
    </a:hlink>
    <a:folHlink>
      <a:srgbClr val="0066FF"/>
    </a:folHlink>
  </a:clrScheme>
  <a:fontScheme name="Whirlpool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1.7b | More than 70 percent of the world’s population lives in nations with health spending per capita below one tenth of U.S. levels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1.5b Since 1960, growth in inflation-adjusted health costs per U.S. resident fell below the rise in non-health costs per capita only 7 times</dc:title>
  <dc:creator>Jia Yao</dc:creator>
  <cp:lastModifiedBy>Jia Yao</cp:lastModifiedBy>
  <cp:revision>4</cp:revision>
  <dcterms:created xsi:type="dcterms:W3CDTF">2013-09-03T15:25:08Z</dcterms:created>
  <dcterms:modified xsi:type="dcterms:W3CDTF">2013-09-03T15:33:26Z</dcterms:modified>
</cp:coreProperties>
</file>