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300007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1441314196627674E-2"/>
          <c:y val="0.14836454564801024"/>
          <c:w val="0.87781309291225817"/>
          <c:h val="0.6756510250407887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Population (2009)</c:v>
                </c:pt>
              </c:strCache>
            </c:strRef>
          </c:tx>
          <c:spPr>
            <a:solidFill>
              <a:srgbClr val="FFFF00"/>
            </a:solidFill>
            <a:ln w="24325">
              <a:noFill/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Other G7 members</c:v>
                </c:pt>
                <c:pt idx="2">
                  <c:v>Other OECD members not in G7</c:v>
                </c:pt>
                <c:pt idx="3">
                  <c:v>Brazil, Russian Federation, India and China </c:v>
                </c:pt>
                <c:pt idx="4">
                  <c:v>Rest of world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4.5130330408604695E-2</c:v>
                </c:pt>
                <c:pt idx="1">
                  <c:v>6.2627562385702149E-2</c:v>
                </c:pt>
                <c:pt idx="2">
                  <c:v>3.4440108758062485E-2</c:v>
                </c:pt>
                <c:pt idx="3">
                  <c:v>0.4233778796284634</c:v>
                </c:pt>
                <c:pt idx="4">
                  <c:v>0.43442411881916732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GDP (2008)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Other G7 members</c:v>
                </c:pt>
                <c:pt idx="2">
                  <c:v>Other OECD members not in G7</c:v>
                </c:pt>
                <c:pt idx="3">
                  <c:v>Brazil, Russian Federation, India and China </c:v>
                </c:pt>
                <c:pt idx="4">
                  <c:v>Rest of world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0.20646613384751988</c:v>
                </c:pt>
                <c:pt idx="1">
                  <c:v>0.21470582886629208</c:v>
                </c:pt>
                <c:pt idx="2">
                  <c:v>0.101085950089285</c:v>
                </c:pt>
                <c:pt idx="3">
                  <c:v>0.22991560012649914</c:v>
                </c:pt>
                <c:pt idx="4">
                  <c:v>0.24782648707040389</c:v>
                </c:pt>
              </c:numCache>
            </c:numRef>
          </c:val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Health Spending (2009)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United States</c:v>
                </c:pt>
                <c:pt idx="1">
                  <c:v>Other G7 members</c:v>
                </c:pt>
                <c:pt idx="2">
                  <c:v>Other OECD members not in G7</c:v>
                </c:pt>
                <c:pt idx="3">
                  <c:v>Brazil, Russian Federation, India and China </c:v>
                </c:pt>
                <c:pt idx="4">
                  <c:v>Rest of world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0.35649762464498791</c:v>
                </c:pt>
                <c:pt idx="1">
                  <c:v>0.22867475139837973</c:v>
                </c:pt>
                <c:pt idx="2">
                  <c:v>0.1113314826740653</c:v>
                </c:pt>
                <c:pt idx="3">
                  <c:v>0.14357322508969972</c:v>
                </c:pt>
                <c:pt idx="4">
                  <c:v>0.15992291619286736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101454976"/>
        <c:axId val="101456896"/>
      </c:barChart>
      <c:catAx>
        <c:axId val="101454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83"/>
              <c:y val="0.91568627450980977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0" vert="horz" anchor="ctr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145689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1456896"/>
        <c:scaling>
          <c:orientation val="minMax"/>
          <c:max val="0.60000000000000009"/>
          <c:min val="0"/>
        </c:scaling>
        <c:delete val="0"/>
        <c:axPos val="r"/>
        <c:majorGridlines/>
        <c:numFmt formatCode="0%" sourceLinked="0"/>
        <c:majorTickMark val="out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1454976"/>
        <c:crosses val="max"/>
        <c:crossBetween val="between"/>
        <c:majorUnit val="0.1"/>
        <c:minorUnit val="5.000000000000001E-2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14452204752601414"/>
          <c:y val="0.17631960700858337"/>
          <c:w val="0.67895362703722184"/>
          <c:h val="7.9473646875221668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0.04296</cdr:x>
      <cdr:y>0.06977</cdr:y>
    </cdr:from>
    <cdr:to>
      <cdr:x>0.21888</cdr:x>
      <cdr:y>0.17133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000" y="228600"/>
          <a:ext cx="1560019" cy="332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Percentage of world </a:t>
          </a:r>
          <a:r>
            <a:rPr lang="en-US" sz="1800" dirty="0" smtClean="0">
              <a:latin typeface="Arial Narrow" pitchFamily="34" charset="0"/>
            </a:rPr>
            <a:t>t</a:t>
          </a:r>
          <a:r>
            <a:rPr lang="en-US" sz="1800" b="0" dirty="0" smtClean="0">
              <a:latin typeface="Arial Narrow" pitchFamily="34" charset="0"/>
            </a:rPr>
            <a:t>otal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91228-AAD5-49B9-A3B0-3BE61E13872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C48DC-9515-4343-9CD1-3F608A6D0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1.7a | SHARES OF WORLD GDP AND HEALTH EXPENDITURES ATTRIBUTABLE TO U.S. AND INDUSTRIAL NATIONS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71834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Arial Narrow" pitchFamily="34" charset="0"/>
              </a:rPr>
              <a:t>1.7a | The U.S. share of world health expenditures is substantially larger than its share of either world population or GDP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155779636"/>
              </p:ext>
            </p:extLst>
          </p:nvPr>
        </p:nvGraphicFramePr>
        <p:xfrm>
          <a:off x="228600" y="838200"/>
          <a:ext cx="8867775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46529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1.7a | The U.S. share of world health expenditures is substantially larger than its share of either world population or GDP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1.5b Since 1960, growth in inflation-adjusted health costs per U.S. resident fell below the rise in non-health costs per capita only 7 times</dc:title>
  <dc:creator>Jia Yao</dc:creator>
  <cp:lastModifiedBy>Jia Yao</cp:lastModifiedBy>
  <cp:revision>4</cp:revision>
  <dcterms:created xsi:type="dcterms:W3CDTF">2013-09-03T15:25:08Z</dcterms:created>
  <dcterms:modified xsi:type="dcterms:W3CDTF">2013-09-03T15:32:53Z</dcterms:modified>
</cp:coreProperties>
</file>