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25" b="1" i="1" u="none" strike="noStrike" baseline="0">
                <a:solidFill>
                  <a:srgbClr val="5E5E5E"/>
                </a:solidFill>
                <a:latin typeface="Arial MT"/>
                <a:ea typeface="Arial MT"/>
                <a:cs typeface="Arial MT"/>
              </a:defRPr>
            </a:pPr>
            <a:endParaRPr lang="en-US"/>
          </a:p>
        </c:rich>
      </c:tx>
      <c:layout>
        <c:manualLayout>
          <c:xMode val="edge"/>
          <c:yMode val="edge"/>
          <c:x val="0.49611542730299996"/>
          <c:y val="1.9607843137254902E-2"/>
        </c:manualLayout>
      </c:layout>
      <c:overlay val="0"/>
      <c:spPr>
        <a:noFill/>
        <a:ln w="2432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7001085597284626E-2"/>
          <c:y val="0.11256005649896171"/>
          <c:w val="0.85108727377664151"/>
          <c:h val="0.6475465962324329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1960-70</c:v>
                </c:pt>
              </c:strCache>
            </c:strRef>
          </c:tx>
          <c:spPr>
            <a:solidFill>
              <a:srgbClr val="FF0000"/>
            </a:solidFill>
            <a:ln w="24325">
              <a:noFill/>
            </a:ln>
          </c:spPr>
          <c:invertIfNegative val="0"/>
          <c:dLbls>
            <c:delete val="1"/>
          </c:dLbls>
          <c:cat>
            <c:strRef>
              <c:f>Sheet1!$A$2:$A$8</c:f>
              <c:strCache>
                <c:ptCount val="7"/>
                <c:pt idx="0">
                  <c:v>U.S.</c:v>
                </c:pt>
                <c:pt idx="1">
                  <c:v>Japan</c:v>
                </c:pt>
                <c:pt idx="2">
                  <c:v>Germany</c:v>
                </c:pt>
                <c:pt idx="3">
                  <c:v>UK</c:v>
                </c:pt>
                <c:pt idx="4">
                  <c:v>France</c:v>
                </c:pt>
                <c:pt idx="5">
                  <c:v>Italy</c:v>
                </c:pt>
                <c:pt idx="6">
                  <c:v>Canada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6.2068934992405289</c:v>
                </c:pt>
                <c:pt idx="1">
                  <c:v>14.529523087680474</c:v>
                </c:pt>
                <c:pt idx="2">
                  <c:v>6.4267324968318551</c:v>
                </c:pt>
                <c:pt idx="3">
                  <c:v>3.6700045443121443</c:v>
                </c:pt>
                <c:pt idx="4">
                  <c:v>8.4609043340724952</c:v>
                </c:pt>
                <c:pt idx="5">
                  <c:v>8.8256698564875826</c:v>
                </c:pt>
                <c:pt idx="6">
                  <c:v>5.6892764488696956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1970-80</c:v>
                </c:pt>
              </c:strCache>
            </c:strRef>
          </c:tx>
          <c:spPr>
            <a:solidFill>
              <a:srgbClr val="006600"/>
            </a:solidFill>
          </c:spPr>
          <c:invertIfNegative val="0"/>
          <c:dLbls>
            <c:delete val="1"/>
          </c:dLbls>
          <c:cat>
            <c:strRef>
              <c:f>Sheet1!$A$2:$A$8</c:f>
              <c:strCache>
                <c:ptCount val="7"/>
                <c:pt idx="0">
                  <c:v>U.S.</c:v>
                </c:pt>
                <c:pt idx="1">
                  <c:v>Japan</c:v>
                </c:pt>
                <c:pt idx="2">
                  <c:v>Germany</c:v>
                </c:pt>
                <c:pt idx="3">
                  <c:v>UK</c:v>
                </c:pt>
                <c:pt idx="4">
                  <c:v>France</c:v>
                </c:pt>
                <c:pt idx="5">
                  <c:v>Italy</c:v>
                </c:pt>
                <c:pt idx="6">
                  <c:v>Canada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4.646986481268689</c:v>
                </c:pt>
                <c:pt idx="1">
                  <c:v>6.7363280294414407</c:v>
                </c:pt>
                <c:pt idx="2">
                  <c:v>6.1854980740730703</c:v>
                </c:pt>
                <c:pt idx="3">
                  <c:v>4.0250806066641553</c:v>
                </c:pt>
                <c:pt idx="4">
                  <c:v>5.5927994601296716</c:v>
                </c:pt>
                <c:pt idx="5">
                  <c:v>6.4777235541931155</c:v>
                </c:pt>
                <c:pt idx="6">
                  <c:v>3.0434103613008023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1980-90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dLbls>
            <c:delete val="1"/>
          </c:dLbls>
          <c:cat>
            <c:strRef>
              <c:f>Sheet1!$A$2:$A$8</c:f>
              <c:strCache>
                <c:ptCount val="7"/>
                <c:pt idx="0">
                  <c:v>U.S.</c:v>
                </c:pt>
                <c:pt idx="1">
                  <c:v>Japan</c:v>
                </c:pt>
                <c:pt idx="2">
                  <c:v>Germany</c:v>
                </c:pt>
                <c:pt idx="3">
                  <c:v>UK</c:v>
                </c:pt>
                <c:pt idx="4">
                  <c:v>France</c:v>
                </c:pt>
                <c:pt idx="5">
                  <c:v>Italy</c:v>
                </c:pt>
                <c:pt idx="6">
                  <c:v>Canada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5.525264718111389</c:v>
                </c:pt>
                <c:pt idx="1">
                  <c:v>2.6117236500636798</c:v>
                </c:pt>
                <c:pt idx="2">
                  <c:v>1.9690262935722291</c:v>
                </c:pt>
                <c:pt idx="3">
                  <c:v>3.2229765147629985</c:v>
                </c:pt>
                <c:pt idx="4">
                  <c:v>3.7225439526564097</c:v>
                </c:pt>
                <c:pt idx="5">
                  <c:v>3.7013524492622185</c:v>
                </c:pt>
                <c:pt idx="6">
                  <c:v>4.0718883564842434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1990-2000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elete val="1"/>
          </c:dLbls>
          <c:cat>
            <c:strRef>
              <c:f>Sheet1!$A$2:$A$8</c:f>
              <c:strCache>
                <c:ptCount val="7"/>
                <c:pt idx="0">
                  <c:v>U.S.</c:v>
                </c:pt>
                <c:pt idx="1">
                  <c:v>Japan</c:v>
                </c:pt>
                <c:pt idx="2">
                  <c:v>Germany</c:v>
                </c:pt>
                <c:pt idx="3">
                  <c:v>UK</c:v>
                </c:pt>
                <c:pt idx="4">
                  <c:v>France</c:v>
                </c:pt>
                <c:pt idx="5">
                  <c:v>Italy</c:v>
                </c:pt>
                <c:pt idx="6">
                  <c:v>Canada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3.5057159432668294</c:v>
                </c:pt>
                <c:pt idx="1">
                  <c:v>3.2620105800860166</c:v>
                </c:pt>
                <c:pt idx="2">
                  <c:v>3.8963741036743382</c:v>
                </c:pt>
                <c:pt idx="3">
                  <c:v>3.9635763207905628</c:v>
                </c:pt>
                <c:pt idx="4">
                  <c:v>3.3333229659046282</c:v>
                </c:pt>
                <c:pt idx="5">
                  <c:v>2.1111307411213476</c:v>
                </c:pt>
                <c:pt idx="6">
                  <c:v>1.9969794432080912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2000-2007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elete val="1"/>
          </c:dLbls>
          <c:cat>
            <c:strRef>
              <c:f>Sheet1!$A$2:$A$8</c:f>
              <c:strCache>
                <c:ptCount val="7"/>
                <c:pt idx="0">
                  <c:v>U.S.</c:v>
                </c:pt>
                <c:pt idx="1">
                  <c:v>Japan</c:v>
                </c:pt>
                <c:pt idx="2">
                  <c:v>Germany</c:v>
                </c:pt>
                <c:pt idx="3">
                  <c:v>UK</c:v>
                </c:pt>
                <c:pt idx="4">
                  <c:v>France</c:v>
                </c:pt>
                <c:pt idx="5">
                  <c:v>Italy</c:v>
                </c:pt>
                <c:pt idx="6">
                  <c:v>Canada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3.6561579289511981</c:v>
                </c:pt>
                <c:pt idx="1">
                  <c:v>1.9539407281022214</c:v>
                </c:pt>
                <c:pt idx="2">
                  <c:v>1.213208253843634</c:v>
                </c:pt>
                <c:pt idx="3">
                  <c:v>5.2275746279238255</c:v>
                </c:pt>
                <c:pt idx="4">
                  <c:v>2.4140807253767882</c:v>
                </c:pt>
                <c:pt idx="5">
                  <c:v>1.8933272976252358</c:v>
                </c:pt>
                <c:pt idx="6">
                  <c:v>4.0351918301323009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102103296"/>
        <c:axId val="103936768"/>
      </c:barChart>
      <c:catAx>
        <c:axId val="1021032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95" b="1" i="0" u="none" strike="noStrike" baseline="0">
                    <a:solidFill>
                      <a:srgbClr val="FFFFFF"/>
                    </a:solidFill>
                    <a:latin typeface="Arial MT"/>
                    <a:ea typeface="Arial MT"/>
                    <a:cs typeface="Arial MT"/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6204217536071106"/>
              <c:y val="0.91568627450980955"/>
            </c:manualLayout>
          </c:layout>
          <c:overlay val="0"/>
          <c:spPr>
            <a:noFill/>
            <a:ln w="24325">
              <a:noFill/>
            </a:ln>
          </c:spPr>
        </c:title>
        <c:numFmt formatCode="0_);\(0\)" sourceLinked="1"/>
        <c:majorTickMark val="none"/>
        <c:minorTickMark val="none"/>
        <c:tickLblPos val="low"/>
        <c:spPr>
          <a:noFill/>
          <a:ln w="508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39367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3936768"/>
        <c:scaling>
          <c:orientation val="minMax"/>
          <c:max val="17"/>
          <c:min val="0"/>
        </c:scaling>
        <c:delete val="0"/>
        <c:axPos val="r"/>
        <c:majorGridlines>
          <c:spPr>
            <a:ln w="12700"/>
          </c:spPr>
        </c:majorGridlines>
        <c:numFmt formatCode="0" sourceLinked="0"/>
        <c:majorTickMark val="out"/>
        <c:minorTickMark val="none"/>
        <c:tickLblPos val="nextTo"/>
        <c:spPr>
          <a:noFill/>
          <a:ln w="12700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2103296"/>
        <c:crosses val="max"/>
        <c:crossBetween val="between"/>
        <c:majorUnit val="2"/>
        <c:minorUnit val="0.1"/>
      </c:valAx>
      <c:spPr>
        <a:solidFill>
          <a:srgbClr val="B7ECFF"/>
        </a:solidFill>
        <a:ln w="24325">
          <a:noFill/>
        </a:ln>
      </c:spPr>
    </c:plotArea>
    <c:legend>
      <c:legendPos val="t"/>
      <c:layout>
        <c:manualLayout>
          <c:xMode val="edge"/>
          <c:yMode val="edge"/>
          <c:x val="0.1081261491528222"/>
          <c:y val="0.12551513339313636"/>
          <c:w val="0.72741526157397862"/>
          <c:h val="5.2623675205156324E-2"/>
        </c:manualLayout>
      </c:layout>
      <c:overlay val="0"/>
      <c:spPr>
        <a:solidFill>
          <a:srgbClr val="FFFFFF"/>
        </a:solidFill>
        <a:ln w="24325">
          <a:solidFill>
            <a:srgbClr val="000000"/>
          </a:solidFill>
        </a:ln>
      </c:spPr>
      <c:txPr>
        <a:bodyPr/>
        <a:lstStyle/>
        <a:p>
          <a:pPr>
            <a:defRPr sz="1585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0.05864</cdr:x>
      <cdr:y>0.03947</cdr:y>
    </cdr:from>
    <cdr:to>
      <cdr:x>0.23456</cdr:x>
      <cdr:y>0.11392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3411" y="237602"/>
          <a:ext cx="1600235" cy="4481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>
              <a:latin typeface="Arial Narrow" pitchFamily="34" charset="0"/>
            </a:rPr>
            <a:t>Compound annual </a:t>
          </a:r>
          <a:r>
            <a:rPr lang="en-US" sz="1800" dirty="0">
              <a:latin typeface="Arial Narrow" pitchFamily="34" charset="0"/>
            </a:rPr>
            <a:t>g</a:t>
          </a:r>
          <a:r>
            <a:rPr lang="en-US" sz="1800" dirty="0" smtClean="0">
              <a:latin typeface="Arial Narrow" pitchFamily="34" charset="0"/>
            </a:rPr>
            <a:t>rowth </a:t>
          </a:r>
          <a:r>
            <a:rPr lang="en-US" sz="1800" dirty="0">
              <a:latin typeface="Arial Narrow" pitchFamily="34" charset="0"/>
            </a:rPr>
            <a:t>r</a:t>
          </a:r>
          <a:r>
            <a:rPr lang="en-US" sz="1800" dirty="0" smtClean="0">
              <a:latin typeface="Arial Narrow" pitchFamily="34" charset="0"/>
            </a:rPr>
            <a:t>ate in inflation-adjusted </a:t>
          </a:r>
          <a:r>
            <a:rPr lang="en-US" sz="1800" dirty="0">
              <a:latin typeface="Arial Narrow" pitchFamily="34" charset="0"/>
            </a:rPr>
            <a:t>h</a:t>
          </a:r>
          <a:r>
            <a:rPr lang="en-US" sz="1800" dirty="0" smtClean="0">
              <a:latin typeface="Arial Narrow" pitchFamily="34" charset="0"/>
            </a:rPr>
            <a:t>ealth </a:t>
          </a:r>
          <a:r>
            <a:rPr lang="en-US" sz="1800" dirty="0">
              <a:latin typeface="Arial Narrow" pitchFamily="34" charset="0"/>
            </a:rPr>
            <a:t>s</a:t>
          </a:r>
          <a:r>
            <a:rPr lang="en-US" sz="1800" dirty="0" smtClean="0">
              <a:latin typeface="Arial Narrow" pitchFamily="34" charset="0"/>
            </a:rPr>
            <a:t>pending per capita</a:t>
          </a:r>
          <a:endParaRPr lang="en-US" sz="1800" b="0" dirty="0">
            <a:latin typeface="Arial Narrow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91228-AAD5-49B9-A3B0-3BE61E13872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C48DC-9515-4343-9CD1-3F608A6D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CB198-071A-4642-9381-B01F4DE9556D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1.6b | AVERAGE ANNUAL GROWTH OF REAL PER CAPITA NHE IN G7 MEMBER COUNTRIES BY DECADE, 1960-2007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49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0349-0088-4757-9CC8-986A81ECF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94963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8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7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5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7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3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249332779"/>
              </p:ext>
            </p:extLst>
          </p:nvPr>
        </p:nvGraphicFramePr>
        <p:xfrm>
          <a:off x="0" y="838200"/>
          <a:ext cx="9096375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1.6b | For 50 years, growth in real health spending per capita has not been noticeably higher in the U.S.  relative to other G7 countries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6027003"/>
            <a:ext cx="769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 Narrow" pitchFamily="34" charset="0"/>
              </a:rPr>
              <a:t>Note: Countries listed (left to right) in order of the size of their GDP in 2007. Growth rates estimated from real NHE per capita (calculated in chained 2005 U.S. dollars using a GDP price deflator).</a:t>
            </a:r>
            <a:endParaRPr lang="en-US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2304542" y="3732311"/>
            <a:ext cx="51815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From The American Health Economy Illustrated Online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622866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rlpool 1">
    <a:dk1>
      <a:srgbClr val="000066"/>
    </a:dk1>
    <a:lt1>
      <a:srgbClr val="FFFF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DADA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  <a:fontScheme name="Whirlpool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1.6b | For 50 years, growth in real health spending per capita has not been noticeably higher in the U.S.  relative to other G7 countries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1.5b Since 1960, growth in inflation-adjusted health costs per U.S. resident fell below the rise in non-health costs per capita only 7 times</dc:title>
  <dc:creator>Jia Yao</dc:creator>
  <cp:lastModifiedBy>Jia Yao</cp:lastModifiedBy>
  <cp:revision>4</cp:revision>
  <dcterms:created xsi:type="dcterms:W3CDTF">2013-09-03T15:25:08Z</dcterms:created>
  <dcterms:modified xsi:type="dcterms:W3CDTF">2013-09-03T15:32:32Z</dcterms:modified>
</cp:coreProperties>
</file>