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51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29999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6.7001085597284626E-2"/>
          <c:y val="0.11256005649896171"/>
          <c:w val="0.85108727377664151"/>
          <c:h val="0.64754659623243294"/>
        </c:manualLayout>
      </c:layout>
      <c:barChart>
        <c:barDir val="col"/>
        <c:grouping val="clustered"/>
        <c:varyColors val="0"/>
        <c:ser>
          <c:idx val="1"/>
          <c:order val="0"/>
          <c:tx>
            <c:strRef>
              <c:f>Sheet1!$B$1</c:f>
              <c:strCache>
                <c:ptCount val="1"/>
                <c:pt idx="0">
                  <c:v>NHE per Capita</c:v>
                </c:pt>
              </c:strCache>
            </c:strRef>
          </c:tx>
          <c:spPr>
            <a:solidFill>
              <a:srgbClr val="FF0000"/>
            </a:solidFill>
            <a:ln w="24325">
              <a:noFill/>
            </a:ln>
          </c:spPr>
          <c:invertIfNegative val="0"/>
          <c:dLbls>
            <c:delete val="1"/>
          </c:dLbls>
          <c:cat>
            <c:strRef>
              <c:f>Sheet1!$A$2:$A$11</c:f>
              <c:strCache>
                <c:ptCount val="10"/>
                <c:pt idx="0">
                  <c:v>1929-49</c:v>
                </c:pt>
                <c:pt idx="1">
                  <c:v>1950-64</c:v>
                </c:pt>
                <c:pt idx="2">
                  <c:v>1965-69</c:v>
                </c:pt>
                <c:pt idx="3">
                  <c:v>1970-73</c:v>
                </c:pt>
                <c:pt idx="4">
                  <c:v>1974-81</c:v>
                </c:pt>
                <c:pt idx="5">
                  <c:v>1982-91</c:v>
                </c:pt>
                <c:pt idx="6">
                  <c:v>1992-99</c:v>
                </c:pt>
                <c:pt idx="7">
                  <c:v>2000-06</c:v>
                </c:pt>
                <c:pt idx="8">
                  <c:v>2007-09</c:v>
                </c:pt>
                <c:pt idx="9">
                  <c:v>2010-12</c:v>
                </c:pt>
              </c:strCache>
            </c:strRef>
          </c:cat>
          <c:val>
            <c:numRef>
              <c:f>Sheet1!$B$2:$B$11</c:f>
              <c:numCache>
                <c:formatCode>0.0_);\(0.0\)</c:formatCode>
                <c:ptCount val="10"/>
                <c:pt idx="0">
                  <c:v>3.3733635858854694</c:v>
                </c:pt>
                <c:pt idx="1">
                  <c:v>4.2547638672788546</c:v>
                </c:pt>
                <c:pt idx="2">
                  <c:v>6.77343261744352</c:v>
                </c:pt>
                <c:pt idx="3">
                  <c:v>4.4677319525689541</c:v>
                </c:pt>
                <c:pt idx="4">
                  <c:v>4.8956929273648253</c:v>
                </c:pt>
                <c:pt idx="5">
                  <c:v>5.3983585552677571</c:v>
                </c:pt>
                <c:pt idx="6">
                  <c:v>2.9297437069047971</c:v>
                </c:pt>
                <c:pt idx="7">
                  <c:v>3.9807284231256235</c:v>
                </c:pt>
                <c:pt idx="8">
                  <c:v>1.9886110213851227</c:v>
                </c:pt>
                <c:pt idx="9">
                  <c:v>1.5736588302033727</c:v>
                </c:pt>
              </c:numCache>
            </c:numRef>
          </c:val>
        </c:ser>
        <c:ser>
          <c:idx val="2"/>
          <c:order val="1"/>
          <c:tx>
            <c:strRef>
              <c:f>Sheet1!$C$1</c:f>
              <c:strCache>
                <c:ptCount val="1"/>
                <c:pt idx="0">
                  <c:v>Non-health GDP per Capita</c:v>
                </c:pt>
              </c:strCache>
            </c:strRef>
          </c:tx>
          <c:spPr>
            <a:solidFill>
              <a:srgbClr val="002060"/>
            </a:solidFill>
          </c:spPr>
          <c:invertIfNegative val="0"/>
          <c:dLbls>
            <c:delete val="1"/>
          </c:dLbls>
          <c:cat>
            <c:strRef>
              <c:f>Sheet1!$A$2:$A$11</c:f>
              <c:strCache>
                <c:ptCount val="10"/>
                <c:pt idx="0">
                  <c:v>1929-49</c:v>
                </c:pt>
                <c:pt idx="1">
                  <c:v>1950-64</c:v>
                </c:pt>
                <c:pt idx="2">
                  <c:v>1965-69</c:v>
                </c:pt>
                <c:pt idx="3">
                  <c:v>1970-73</c:v>
                </c:pt>
                <c:pt idx="4">
                  <c:v>1974-81</c:v>
                </c:pt>
                <c:pt idx="5">
                  <c:v>1982-91</c:v>
                </c:pt>
                <c:pt idx="6">
                  <c:v>1992-99</c:v>
                </c:pt>
                <c:pt idx="7">
                  <c:v>2000-06</c:v>
                </c:pt>
                <c:pt idx="8">
                  <c:v>2007-09</c:v>
                </c:pt>
                <c:pt idx="9">
                  <c:v>2010-12</c:v>
                </c:pt>
              </c:strCache>
            </c:strRef>
          </c:cat>
          <c:val>
            <c:numRef>
              <c:f>Sheet1!$C$2:$C$11</c:f>
              <c:numCache>
                <c:formatCode>0.0_);\(0.0\)</c:formatCode>
                <c:ptCount val="10"/>
                <c:pt idx="0">
                  <c:v>2.4074662987153106</c:v>
                </c:pt>
                <c:pt idx="1">
                  <c:v>2.2739236368206628</c:v>
                </c:pt>
                <c:pt idx="2">
                  <c:v>2.1015498700454938</c:v>
                </c:pt>
                <c:pt idx="3">
                  <c:v>2.1394859200840388</c:v>
                </c:pt>
                <c:pt idx="4">
                  <c:v>0.95244066825090901</c:v>
                </c:pt>
                <c:pt idx="5">
                  <c:v>2.2209705170136651</c:v>
                </c:pt>
                <c:pt idx="6">
                  <c:v>2.6341438164090514</c:v>
                </c:pt>
                <c:pt idx="7">
                  <c:v>1.0573978148424645</c:v>
                </c:pt>
                <c:pt idx="8">
                  <c:v>-3.3069325692287266</c:v>
                </c:pt>
                <c:pt idx="9">
                  <c:v>1.614077215538412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20"/>
        <c:axId val="100158848"/>
        <c:axId val="100980224"/>
      </c:barChart>
      <c:catAx>
        <c:axId val="100158848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695" b="1" i="0" u="none" strike="noStrike" baseline="0">
                    <a:solidFill>
                      <a:srgbClr val="FFFFFF"/>
                    </a:solidFill>
                    <a:latin typeface="Arial MT"/>
                    <a:ea typeface="Arial MT"/>
                    <a:cs typeface="Arial MT"/>
                  </a:defRPr>
                </a:pPr>
                <a:endParaRPr lang="en-US"/>
              </a:p>
            </c:rich>
          </c:tx>
          <c:layout>
            <c:manualLayout>
              <c:xMode val="edge"/>
              <c:yMode val="edge"/>
              <c:x val="0.62042175360711038"/>
              <c:y val="0.91568627450980944"/>
            </c:manualLayout>
          </c:layout>
          <c:overlay val="0"/>
          <c:spPr>
            <a:noFill/>
            <a:ln w="24325">
              <a:noFill/>
            </a:ln>
          </c:spPr>
        </c:title>
        <c:numFmt formatCode="0_);\(0\)" sourceLinked="1"/>
        <c:majorTickMark val="none"/>
        <c:minorTickMark val="none"/>
        <c:tickLblPos val="low"/>
        <c:spPr>
          <a:noFill/>
          <a:ln w="50800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0980224"/>
        <c:crosses val="autoZero"/>
        <c:auto val="0"/>
        <c:lblAlgn val="ctr"/>
        <c:lblOffset val="100"/>
        <c:tickLblSkip val="1"/>
        <c:tickMarkSkip val="1"/>
        <c:noMultiLvlLbl val="0"/>
      </c:catAx>
      <c:valAx>
        <c:axId val="100980224"/>
        <c:scaling>
          <c:orientation val="minMax"/>
          <c:max val="7"/>
          <c:min val="-4"/>
        </c:scaling>
        <c:delete val="0"/>
        <c:axPos val="r"/>
        <c:majorGridlines>
          <c:spPr>
            <a:ln w="12700"/>
          </c:spPr>
        </c:majorGridlines>
        <c:numFmt formatCode="0.0" sourceLinked="0"/>
        <c:majorTickMark val="out"/>
        <c:minorTickMark val="none"/>
        <c:tickLblPos val="nextTo"/>
        <c:spPr>
          <a:noFill/>
          <a:ln w="12700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100158848"/>
        <c:crosses val="max"/>
        <c:crossBetween val="between"/>
        <c:majorUnit val="1"/>
        <c:minorUnit val="0.1"/>
      </c:valAx>
      <c:spPr>
        <a:solidFill>
          <a:srgbClr val="B7ECFF"/>
        </a:solidFill>
        <a:ln w="24325">
          <a:noFill/>
        </a:ln>
      </c:spPr>
    </c:plotArea>
    <c:legend>
      <c:legendPos val="t"/>
      <c:layout>
        <c:manualLayout>
          <c:xMode val="edge"/>
          <c:yMode val="edge"/>
          <c:x val="0.32592719627324179"/>
          <c:y val="0.12762483803448618"/>
          <c:w val="0.58607698121504326"/>
          <c:h val="6.3172198411907382E-2"/>
        </c:manualLayout>
      </c:layout>
      <c:overlay val="0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  <c:userShapes r:id="rId3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0.05864</cdr:x>
      <cdr:y>0.03947</cdr:y>
    </cdr:from>
    <cdr:to>
      <cdr:x>0.23456</cdr:x>
      <cdr:y>0.08766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533400" y="228600"/>
          <a:ext cx="1600234" cy="279079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dirty="0" smtClean="0">
              <a:latin typeface="Arial Narrow" pitchFamily="34" charset="0"/>
            </a:rPr>
            <a:t>Compound annual </a:t>
          </a:r>
          <a:r>
            <a:rPr lang="en-US" sz="1800" dirty="0">
              <a:latin typeface="Arial Narrow" pitchFamily="34" charset="0"/>
            </a:rPr>
            <a:t>g</a:t>
          </a:r>
          <a:r>
            <a:rPr lang="en-US" sz="1800" dirty="0" smtClean="0">
              <a:latin typeface="Arial Narrow" pitchFamily="34" charset="0"/>
            </a:rPr>
            <a:t>rowth </a:t>
          </a:r>
          <a:r>
            <a:rPr lang="en-US" sz="1800" dirty="0">
              <a:latin typeface="Arial Narrow" pitchFamily="34" charset="0"/>
            </a:rPr>
            <a:t>r</a:t>
          </a:r>
          <a:r>
            <a:rPr lang="en-US" sz="1800" dirty="0" smtClean="0">
              <a:latin typeface="Arial Narrow" pitchFamily="34" charset="0"/>
            </a:rPr>
            <a:t>ate in inflated-adjusted </a:t>
          </a:r>
          <a:r>
            <a:rPr lang="en-US" sz="1800" dirty="0">
              <a:latin typeface="Arial Narrow" pitchFamily="34" charset="0"/>
            </a:rPr>
            <a:t>s</a:t>
          </a:r>
          <a:r>
            <a:rPr lang="en-US" sz="1800" dirty="0" smtClean="0">
              <a:latin typeface="Arial Narrow" pitchFamily="34" charset="0"/>
            </a:rPr>
            <a:t>pending </a:t>
          </a:r>
          <a:r>
            <a:rPr lang="en-US" sz="1800" dirty="0">
              <a:latin typeface="Arial Narrow" pitchFamily="34" charset="0"/>
            </a:rPr>
            <a:t>o</a:t>
          </a:r>
          <a:r>
            <a:rPr lang="en-US" sz="1800" dirty="0" smtClean="0">
              <a:latin typeface="Arial Narrow" pitchFamily="34" charset="0"/>
            </a:rPr>
            <a:t>ver </a:t>
          </a:r>
          <a:r>
            <a:rPr lang="en-US" sz="1800" dirty="0">
              <a:latin typeface="Arial Narrow" pitchFamily="34" charset="0"/>
            </a:rPr>
            <a:t>p</a:t>
          </a:r>
          <a:r>
            <a:rPr lang="en-US" sz="1800" dirty="0" smtClean="0">
              <a:latin typeface="Arial Narrow" pitchFamily="34" charset="0"/>
            </a:rPr>
            <a:t>eriod </a:t>
          </a:r>
          <a:r>
            <a:rPr lang="en-US" sz="1800" dirty="0">
              <a:latin typeface="Arial Narrow" pitchFamily="34" charset="0"/>
            </a:rPr>
            <a:t>s</a:t>
          </a:r>
          <a:r>
            <a:rPr lang="en-US" sz="1800" dirty="0" smtClean="0">
              <a:latin typeface="Arial Narrow" pitchFamily="34" charset="0"/>
            </a:rPr>
            <a:t>hown</a:t>
          </a:r>
          <a:endParaRPr lang="en-US" sz="1800" b="0" dirty="0">
            <a:latin typeface="Arial Narrow" pitchFamily="34" charset="0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BF42A28-E97C-4D8A-AC4E-E7F5C6C9FC5C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0D3A624-961C-4DA0-9B1E-DC492712DD2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5625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1.5a | AVERAGE ANNUAL GROWTH OF REAL PER CAPITA NHE AND NON-HEALTH GDP IN THE UNITED STATES BY DECADE</a:t>
            </a:r>
            <a:r>
              <a:rPr lang="en-US" b="1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, 1929-2020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44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249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5494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0662497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24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984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236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736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352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03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6339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473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438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1324227730"/>
              </p:ext>
            </p:extLst>
          </p:nvPr>
        </p:nvGraphicFramePr>
        <p:xfrm>
          <a:off x="0" y="838200"/>
          <a:ext cx="9096375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190500" y="0"/>
            <a:ext cx="8763000" cy="9144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chemeClr val="bg1">
                    <a:lumMod val="50000"/>
                  </a:schemeClr>
                </a:solidFill>
                <a:effectLst/>
                <a:latin typeface="Arial Narrow" pitchFamily="34" charset="0"/>
              </a:rPr>
              <a:t>1.5a | After adjusting for inflation, growth in health spending per person has outstripped the rise in non-health GDP per capita for many decades</a:t>
            </a:r>
          </a:p>
        </p:txBody>
      </p:sp>
      <p:sp>
        <p:nvSpPr>
          <p:cNvPr id="6" name="TextBox 1"/>
          <p:cNvSpPr txBox="1"/>
          <p:nvPr/>
        </p:nvSpPr>
        <p:spPr>
          <a:xfrm>
            <a:off x="609600" y="5943600"/>
            <a:ext cx="7924800" cy="685800"/>
          </a:xfrm>
          <a:prstGeom prst="rect">
            <a:avLst/>
          </a:prstGeom>
        </p:spPr>
        <p:txBody>
          <a:bodyPr wrap="none" rtlCol="0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b="0" dirty="0" smtClean="0">
                <a:solidFill>
                  <a:srgbClr val="000000"/>
                </a:solidFill>
                <a:latin typeface="Arial Narrow" pitchFamily="34" charset="0"/>
              </a:rPr>
              <a:t>Note: Non-health GDP = GDP minus NHE.  Growth rates calculated from real GDP per capita </a:t>
            </a:r>
          </a:p>
          <a:p>
            <a:r>
              <a:rPr lang="en-US" sz="1800" b="0" dirty="0" smtClean="0">
                <a:solidFill>
                  <a:srgbClr val="000000"/>
                </a:solidFill>
                <a:latin typeface="Arial Narrow" pitchFamily="34" charset="0"/>
              </a:rPr>
              <a:t>(chained 2009 dollars) and real NHE per capita (calculated </a:t>
            </a:r>
            <a:r>
              <a:rPr lang="en-US" sz="1800" dirty="0" smtClean="0">
                <a:solidFill>
                  <a:srgbClr val="000000"/>
                </a:solidFill>
                <a:latin typeface="Arial Narrow" pitchFamily="34" charset="0"/>
              </a:rPr>
              <a:t>in 2009 d</a:t>
            </a:r>
            <a:r>
              <a:rPr lang="en-US" sz="1800" b="0" dirty="0" smtClean="0">
                <a:solidFill>
                  <a:srgbClr val="000000"/>
                </a:solidFill>
                <a:latin typeface="Arial Narrow" pitchFamily="34" charset="0"/>
              </a:rPr>
              <a:t>ollars from GDP price deflator).</a:t>
            </a:r>
            <a:endParaRPr lang="en-US" sz="1800" b="0" dirty="0">
              <a:solidFill>
                <a:srgbClr val="000000"/>
              </a:solidFill>
              <a:latin typeface="Arial Narrow" pitchFamily="34" charset="0"/>
            </a:endParaRPr>
          </a:p>
        </p:txBody>
      </p:sp>
      <p:cxnSp>
        <p:nvCxnSpPr>
          <p:cNvPr id="8" name="Straight Connector 7"/>
          <p:cNvCxnSpPr/>
          <p:nvPr/>
        </p:nvCxnSpPr>
        <p:spPr bwMode="auto">
          <a:xfrm rot="5400000">
            <a:off x="266700" y="3429000"/>
            <a:ext cx="3886200" cy="0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7030A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10" name="TextBox 9"/>
          <p:cNvSpPr txBox="1"/>
          <p:nvPr/>
        </p:nvSpPr>
        <p:spPr>
          <a:xfrm>
            <a:off x="2725693" y="4343400"/>
            <a:ext cx="3692614" cy="338554"/>
          </a:xfrm>
          <a:prstGeom prst="rect">
            <a:avLst/>
          </a:prstGeom>
          <a:solidFill>
            <a:schemeClr val="tx1"/>
          </a:solidFill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000000"/>
                </a:solidFill>
              </a:rPr>
              <a:t>Medicare and Medicaid enacted (1965)</a:t>
            </a:r>
            <a:endParaRPr lang="en-US" dirty="0">
              <a:solidFill>
                <a:srgbClr val="000000"/>
              </a:solidFill>
            </a:endParaRPr>
          </a:p>
        </p:txBody>
      </p:sp>
      <p:cxnSp>
        <p:nvCxnSpPr>
          <p:cNvPr id="12" name="Straight Arrow Connector 11"/>
          <p:cNvCxnSpPr>
            <a:stCxn id="10" idx="1"/>
          </p:cNvCxnSpPr>
          <p:nvPr/>
        </p:nvCxnSpPr>
        <p:spPr bwMode="auto">
          <a:xfrm rot="10800000" flipV="1">
            <a:off x="2286001" y="4512676"/>
            <a:ext cx="439693" cy="5932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accent1">
                <a:lumMod val="50000"/>
              </a:schemeClr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9" name="TextBox 8"/>
          <p:cNvSpPr txBox="1"/>
          <p:nvPr/>
        </p:nvSpPr>
        <p:spPr>
          <a:xfrm rot="16200000">
            <a:off x="-2334458" y="3831221"/>
            <a:ext cx="52578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rgbClr val="000000"/>
                </a:solidFill>
              </a:rPr>
              <a:t>The American Health Economy Illustrated Online</a:t>
            </a:r>
            <a:endParaRPr lang="en-US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372303"/>
      </p:ext>
    </p:extLst>
  </p:cSld>
  <p:clrMapOvr>
    <a:masterClrMapping/>
  </p:clrMapOvr>
  <p:transition>
    <p:zoom dir="in"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107</Words>
  <Application>Microsoft Office PowerPoint</Application>
  <PresentationFormat>On-screen Show (4:3)</PresentationFormat>
  <Paragraphs>8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1.5a | After adjusting for inflation, growth in health spending per person has outstripped the rise in non-health GDP per capita for many decades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1.5a | After adjusting for inflation, growth in health spending per person has outstripped the rise in non-health GDP per capita for many decades</dc:title>
  <dc:creator>Jia Yao</dc:creator>
  <cp:lastModifiedBy>Jia Yao</cp:lastModifiedBy>
  <cp:revision>2</cp:revision>
  <dcterms:created xsi:type="dcterms:W3CDTF">2013-09-03T15:25:08Z</dcterms:created>
  <dcterms:modified xsi:type="dcterms:W3CDTF">2013-09-03T15:30:18Z</dcterms:modified>
</cp:coreProperties>
</file>

<file path=docProps/thumbnail.jpeg>
</file>