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125" b="1" i="1" u="none" strike="noStrike" baseline="0">
                <a:solidFill>
                  <a:srgbClr val="5E5E5E"/>
                </a:solidFill>
                <a:latin typeface="Arial MT"/>
                <a:ea typeface="Arial MT"/>
                <a:cs typeface="Arial MT"/>
              </a:defRPr>
            </a:pPr>
            <a:endParaRPr lang="en-US"/>
          </a:p>
        </c:rich>
      </c:tx>
      <c:layout>
        <c:manualLayout>
          <c:xMode val="edge"/>
          <c:yMode val="edge"/>
          <c:x val="0.49611542730300001"/>
          <c:y val="1.9607843137254902E-2"/>
        </c:manualLayout>
      </c:layout>
      <c:overlay val="0"/>
      <c:spPr>
        <a:noFill/>
        <a:ln w="24325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6.7001085597284626E-2"/>
          <c:y val="0.10201152862221337"/>
          <c:w val="0.85108727377664151"/>
          <c:h val="0.68341157513538653"/>
        </c:manualLayout>
      </c:layout>
      <c:lineChart>
        <c:grouping val="standar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Nonhealth GDP per capita</c:v>
                </c:pt>
              </c:strCache>
            </c:strRef>
          </c:tx>
          <c:spPr>
            <a:ln w="76200">
              <a:solidFill>
                <a:srgbClr val="002060"/>
              </a:solidFill>
            </a:ln>
          </c:spPr>
          <c:marker>
            <c:symbol val="none"/>
          </c:marker>
          <c:dLbls>
            <c:delete val="1"/>
          </c:dLbls>
          <c:cat>
            <c:numRef>
              <c:f>Sheet1!$A$2:$A$54</c:f>
              <c:numCache>
                <c:formatCode>0_);\(0\)</c:formatCode>
                <c:ptCount val="53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 formatCode="General">
                  <c:v>1965</c:v>
                </c:pt>
                <c:pt idx="6" formatCode="General">
                  <c:v>1966</c:v>
                </c:pt>
                <c:pt idx="7" formatCode="General">
                  <c:v>1967</c:v>
                </c:pt>
                <c:pt idx="8" formatCode="General">
                  <c:v>1968</c:v>
                </c:pt>
                <c:pt idx="9" formatCode="General">
                  <c:v>1969</c:v>
                </c:pt>
                <c:pt idx="10" formatCode="General">
                  <c:v>1970</c:v>
                </c:pt>
                <c:pt idx="11" formatCode="General">
                  <c:v>1971</c:v>
                </c:pt>
                <c:pt idx="12" formatCode="General">
                  <c:v>1972</c:v>
                </c:pt>
                <c:pt idx="13" formatCode="General">
                  <c:v>1973</c:v>
                </c:pt>
                <c:pt idx="14" formatCode="General">
                  <c:v>1974</c:v>
                </c:pt>
                <c:pt idx="15" formatCode="General">
                  <c:v>1975</c:v>
                </c:pt>
                <c:pt idx="16" formatCode="General">
                  <c:v>1976</c:v>
                </c:pt>
                <c:pt idx="17" formatCode="General">
                  <c:v>1977</c:v>
                </c:pt>
                <c:pt idx="18" formatCode="General">
                  <c:v>1978</c:v>
                </c:pt>
                <c:pt idx="19" formatCode="General">
                  <c:v>1979</c:v>
                </c:pt>
                <c:pt idx="20" formatCode="General">
                  <c:v>1980</c:v>
                </c:pt>
                <c:pt idx="21" formatCode="General">
                  <c:v>1981</c:v>
                </c:pt>
                <c:pt idx="22" formatCode="General">
                  <c:v>1982</c:v>
                </c:pt>
                <c:pt idx="23" formatCode="General">
                  <c:v>1983</c:v>
                </c:pt>
                <c:pt idx="24" formatCode="General">
                  <c:v>1984</c:v>
                </c:pt>
                <c:pt idx="25" formatCode="General">
                  <c:v>1985</c:v>
                </c:pt>
                <c:pt idx="26" formatCode="General">
                  <c:v>1986</c:v>
                </c:pt>
                <c:pt idx="27" formatCode="General">
                  <c:v>1987</c:v>
                </c:pt>
                <c:pt idx="28" formatCode="General">
                  <c:v>1988</c:v>
                </c:pt>
                <c:pt idx="29" formatCode="General">
                  <c:v>1989</c:v>
                </c:pt>
                <c:pt idx="30" formatCode="General">
                  <c:v>1990</c:v>
                </c:pt>
                <c:pt idx="31" formatCode="General">
                  <c:v>1991</c:v>
                </c:pt>
                <c:pt idx="32" formatCode="General">
                  <c:v>1992</c:v>
                </c:pt>
                <c:pt idx="33" formatCode="General">
                  <c:v>1993</c:v>
                </c:pt>
                <c:pt idx="34" formatCode="General">
                  <c:v>1994</c:v>
                </c:pt>
                <c:pt idx="35" formatCode="General">
                  <c:v>1995</c:v>
                </c:pt>
                <c:pt idx="36" formatCode="General">
                  <c:v>1996</c:v>
                </c:pt>
                <c:pt idx="37" formatCode="General">
                  <c:v>1997</c:v>
                </c:pt>
                <c:pt idx="38" formatCode="General">
                  <c:v>1998</c:v>
                </c:pt>
                <c:pt idx="39" formatCode="General">
                  <c:v>1999</c:v>
                </c:pt>
                <c:pt idx="40" formatCode="General">
                  <c:v>2000</c:v>
                </c:pt>
                <c:pt idx="41" formatCode="General">
                  <c:v>2001</c:v>
                </c:pt>
                <c:pt idx="42" formatCode="General">
                  <c:v>2002</c:v>
                </c:pt>
                <c:pt idx="43" formatCode="General">
                  <c:v>2003</c:v>
                </c:pt>
                <c:pt idx="44" formatCode="General">
                  <c:v>2004</c:v>
                </c:pt>
                <c:pt idx="45" formatCode="General">
                  <c:v>2005</c:v>
                </c:pt>
                <c:pt idx="46" formatCode="General">
                  <c:v>2006</c:v>
                </c:pt>
                <c:pt idx="47" formatCode="General">
                  <c:v>2007</c:v>
                </c:pt>
                <c:pt idx="48" formatCode="General">
                  <c:v>2008</c:v>
                </c:pt>
                <c:pt idx="49" formatCode="General">
                  <c:v>2009</c:v>
                </c:pt>
                <c:pt idx="50" formatCode="General">
                  <c:v>2010</c:v>
                </c:pt>
                <c:pt idx="51" formatCode="General">
                  <c:v>2011</c:v>
                </c:pt>
                <c:pt idx="52" formatCode="General">
                  <c:v>2012</c:v>
                </c:pt>
              </c:numCache>
            </c:numRef>
          </c:cat>
          <c:val>
            <c:numRef>
              <c:f>Sheet1!$C$2:$C$54</c:f>
              <c:numCache>
                <c:formatCode>0.0</c:formatCode>
                <c:ptCount val="53"/>
                <c:pt idx="0">
                  <c:v>0.30722135938587858</c:v>
                </c:pt>
                <c:pt idx="1">
                  <c:v>0.7280018917504627</c:v>
                </c:pt>
                <c:pt idx="2">
                  <c:v>4.4008085176455713</c:v>
                </c:pt>
                <c:pt idx="3">
                  <c:v>2.680231840368319</c:v>
                </c:pt>
                <c:pt idx="4">
                  <c:v>4.119456547348066</c:v>
                </c:pt>
                <c:pt idx="5">
                  <c:v>5.1471118292288676</c:v>
                </c:pt>
                <c:pt idx="6">
                  <c:v>5.3388763253935156</c:v>
                </c:pt>
                <c:pt idx="7">
                  <c:v>1.2746267529436972</c:v>
                </c:pt>
                <c:pt idx="8">
                  <c:v>3.6150500102843486</c:v>
                </c:pt>
                <c:pt idx="9">
                  <c:v>1.8427154188349837</c:v>
                </c:pt>
                <c:pt idx="10">
                  <c:v>-1.4357256057256351</c:v>
                </c:pt>
                <c:pt idx="11">
                  <c:v>1.812777122326259</c:v>
                </c:pt>
                <c:pt idx="12">
                  <c:v>3.9790078653352268</c:v>
                </c:pt>
                <c:pt idx="13">
                  <c:v>4.6678775093057068</c:v>
                </c:pt>
                <c:pt idx="14">
                  <c:v>-1.7769760982768723</c:v>
                </c:pt>
                <c:pt idx="15">
                  <c:v>-1.5320949043299947</c:v>
                </c:pt>
                <c:pt idx="16">
                  <c:v>4.1009096460821848</c:v>
                </c:pt>
                <c:pt idx="17">
                  <c:v>3.3464176555318526</c:v>
                </c:pt>
                <c:pt idx="18">
                  <c:v>4.4992138551863459</c:v>
                </c:pt>
                <c:pt idx="19">
                  <c:v>1.903111037115468</c:v>
                </c:pt>
                <c:pt idx="20">
                  <c:v>-1.9443480473865349</c:v>
                </c:pt>
                <c:pt idx="21">
                  <c:v>1.235004754586333</c:v>
                </c:pt>
                <c:pt idx="22">
                  <c:v>-3.6645502138490937</c:v>
                </c:pt>
                <c:pt idx="23">
                  <c:v>3.5318775916988399</c:v>
                </c:pt>
                <c:pt idx="24">
                  <c:v>6.4206324543645055</c:v>
                </c:pt>
                <c:pt idx="25">
                  <c:v>3.1237472243932363</c:v>
                </c:pt>
                <c:pt idx="26">
                  <c:v>2.391159234746687</c:v>
                </c:pt>
                <c:pt idx="27">
                  <c:v>2.2324797142630137</c:v>
                </c:pt>
                <c:pt idx="28">
                  <c:v>2.7812617501289605</c:v>
                </c:pt>
                <c:pt idx="29">
                  <c:v>2.2798984527873323</c:v>
                </c:pt>
                <c:pt idx="30">
                  <c:v>1.9978786493579648E-2</c:v>
                </c:pt>
                <c:pt idx="31">
                  <c:v>-2.1868011363196826</c:v>
                </c:pt>
                <c:pt idx="32">
                  <c:v>1.8360580413073979</c:v>
                </c:pt>
                <c:pt idx="33">
                  <c:v>1.094831145827091</c:v>
                </c:pt>
                <c:pt idx="34">
                  <c:v>2.8873693753628693</c:v>
                </c:pt>
                <c:pt idx="35">
                  <c:v>1.3985741439765498</c:v>
                </c:pt>
                <c:pt idx="36">
                  <c:v>2.6536309571780548</c:v>
                </c:pt>
                <c:pt idx="37">
                  <c:v>3.3425165597605444</c:v>
                </c:pt>
                <c:pt idx="38">
                  <c:v>3.2086833406320681</c:v>
                </c:pt>
                <c:pt idx="39">
                  <c:v>3.6450627983914741</c:v>
                </c:pt>
                <c:pt idx="40">
                  <c:v>2.8712085759436512</c:v>
                </c:pt>
                <c:pt idx="41">
                  <c:v>-0.82569220846085978</c:v>
                </c:pt>
                <c:pt idx="42">
                  <c:v>-0.20257850793351517</c:v>
                </c:pt>
                <c:pt idx="43">
                  <c:v>1.2427169254263903</c:v>
                </c:pt>
                <c:pt idx="44">
                  <c:v>2.7832134235101114</c:v>
                </c:pt>
                <c:pt idx="45">
                  <c:v>2.3776074429206817</c:v>
                </c:pt>
                <c:pt idx="46">
                  <c:v>1.5701093623063933</c:v>
                </c:pt>
                <c:pt idx="47">
                  <c:v>0.50817820953279469</c:v>
                </c:pt>
                <c:pt idx="48">
                  <c:v>-1.78358339248742</c:v>
                </c:pt>
                <c:pt idx="49">
                  <c:v>-4.8066544055066496</c:v>
                </c:pt>
                <c:pt idx="50">
                  <c:v>1.6273624535365183</c:v>
                </c:pt>
                <c:pt idx="51">
                  <c:v>1.1027146037020596</c:v>
                </c:pt>
                <c:pt idx="52">
                  <c:v>2.1146755367345671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Sheet1!$B$1</c:f>
              <c:strCache>
                <c:ptCount val="1"/>
                <c:pt idx="0">
                  <c:v>NHE per capita</c:v>
                </c:pt>
              </c:strCache>
            </c:strRef>
          </c:tx>
          <c:spPr>
            <a:ln w="76200">
              <a:solidFill>
                <a:srgbClr val="FF0000"/>
              </a:solidFill>
            </a:ln>
          </c:spPr>
          <c:marker>
            <c:symbol val="none"/>
          </c:marker>
          <c:dLbls>
            <c:delete val="1"/>
          </c:dLbls>
          <c:cat>
            <c:numRef>
              <c:f>Sheet1!$A$2:$A$54</c:f>
              <c:numCache>
                <c:formatCode>0_);\(0\)</c:formatCode>
                <c:ptCount val="53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 formatCode="General">
                  <c:v>1965</c:v>
                </c:pt>
                <c:pt idx="6" formatCode="General">
                  <c:v>1966</c:v>
                </c:pt>
                <c:pt idx="7" formatCode="General">
                  <c:v>1967</c:v>
                </c:pt>
                <c:pt idx="8" formatCode="General">
                  <c:v>1968</c:v>
                </c:pt>
                <c:pt idx="9" formatCode="General">
                  <c:v>1969</c:v>
                </c:pt>
                <c:pt idx="10" formatCode="General">
                  <c:v>1970</c:v>
                </c:pt>
                <c:pt idx="11" formatCode="General">
                  <c:v>1971</c:v>
                </c:pt>
                <c:pt idx="12" formatCode="General">
                  <c:v>1972</c:v>
                </c:pt>
                <c:pt idx="13" formatCode="General">
                  <c:v>1973</c:v>
                </c:pt>
                <c:pt idx="14" formatCode="General">
                  <c:v>1974</c:v>
                </c:pt>
                <c:pt idx="15" formatCode="General">
                  <c:v>1975</c:v>
                </c:pt>
                <c:pt idx="16" formatCode="General">
                  <c:v>1976</c:v>
                </c:pt>
                <c:pt idx="17" formatCode="General">
                  <c:v>1977</c:v>
                </c:pt>
                <c:pt idx="18" formatCode="General">
                  <c:v>1978</c:v>
                </c:pt>
                <c:pt idx="19" formatCode="General">
                  <c:v>1979</c:v>
                </c:pt>
                <c:pt idx="20" formatCode="General">
                  <c:v>1980</c:v>
                </c:pt>
                <c:pt idx="21" formatCode="General">
                  <c:v>1981</c:v>
                </c:pt>
                <c:pt idx="22" formatCode="General">
                  <c:v>1982</c:v>
                </c:pt>
                <c:pt idx="23" formatCode="General">
                  <c:v>1983</c:v>
                </c:pt>
                <c:pt idx="24" formatCode="General">
                  <c:v>1984</c:v>
                </c:pt>
                <c:pt idx="25" formatCode="General">
                  <c:v>1985</c:v>
                </c:pt>
                <c:pt idx="26" formatCode="General">
                  <c:v>1986</c:v>
                </c:pt>
                <c:pt idx="27" formatCode="General">
                  <c:v>1987</c:v>
                </c:pt>
                <c:pt idx="28" formatCode="General">
                  <c:v>1988</c:v>
                </c:pt>
                <c:pt idx="29" formatCode="General">
                  <c:v>1989</c:v>
                </c:pt>
                <c:pt idx="30" formatCode="General">
                  <c:v>1990</c:v>
                </c:pt>
                <c:pt idx="31" formatCode="General">
                  <c:v>1991</c:v>
                </c:pt>
                <c:pt idx="32" formatCode="General">
                  <c:v>1992</c:v>
                </c:pt>
                <c:pt idx="33" formatCode="General">
                  <c:v>1993</c:v>
                </c:pt>
                <c:pt idx="34" formatCode="General">
                  <c:v>1994</c:v>
                </c:pt>
                <c:pt idx="35" formatCode="General">
                  <c:v>1995</c:v>
                </c:pt>
                <c:pt idx="36" formatCode="General">
                  <c:v>1996</c:v>
                </c:pt>
                <c:pt idx="37" formatCode="General">
                  <c:v>1997</c:v>
                </c:pt>
                <c:pt idx="38" formatCode="General">
                  <c:v>1998</c:v>
                </c:pt>
                <c:pt idx="39" formatCode="General">
                  <c:v>1999</c:v>
                </c:pt>
                <c:pt idx="40" formatCode="General">
                  <c:v>2000</c:v>
                </c:pt>
                <c:pt idx="41" formatCode="General">
                  <c:v>2001</c:v>
                </c:pt>
                <c:pt idx="42" formatCode="General">
                  <c:v>2002</c:v>
                </c:pt>
                <c:pt idx="43" formatCode="General">
                  <c:v>2003</c:v>
                </c:pt>
                <c:pt idx="44" formatCode="General">
                  <c:v>2004</c:v>
                </c:pt>
                <c:pt idx="45" formatCode="General">
                  <c:v>2005</c:v>
                </c:pt>
                <c:pt idx="46" formatCode="General">
                  <c:v>2006</c:v>
                </c:pt>
                <c:pt idx="47" formatCode="General">
                  <c:v>2007</c:v>
                </c:pt>
                <c:pt idx="48" formatCode="General">
                  <c:v>2008</c:v>
                </c:pt>
                <c:pt idx="49" formatCode="General">
                  <c:v>2009</c:v>
                </c:pt>
                <c:pt idx="50" formatCode="General">
                  <c:v>2010</c:v>
                </c:pt>
                <c:pt idx="51" formatCode="General">
                  <c:v>2011</c:v>
                </c:pt>
                <c:pt idx="52" formatCode="General">
                  <c:v>2012</c:v>
                </c:pt>
              </c:numCache>
            </c:numRef>
          </c:cat>
          <c:val>
            <c:numRef>
              <c:f>Sheet1!$B$2:$B$54</c:f>
              <c:numCache>
                <c:formatCode>0.0</c:formatCode>
                <c:ptCount val="53"/>
                <c:pt idx="0">
                  <c:v>4.4704827035376038</c:v>
                </c:pt>
                <c:pt idx="1">
                  <c:v>3.9542636989820856</c:v>
                </c:pt>
                <c:pt idx="2">
                  <c:v>6.1930021209656294</c:v>
                </c:pt>
                <c:pt idx="3">
                  <c:v>6.0831306807685337</c:v>
                </c:pt>
                <c:pt idx="4">
                  <c:v>7.8167401113737656</c:v>
                </c:pt>
                <c:pt idx="5">
                  <c:v>5.5641418890596706</c:v>
                </c:pt>
                <c:pt idx="6">
                  <c:v>6.0002202966209062</c:v>
                </c:pt>
                <c:pt idx="7">
                  <c:v>7.6088974451648861</c:v>
                </c:pt>
                <c:pt idx="8">
                  <c:v>7.7624468780731259</c:v>
                </c:pt>
                <c:pt idx="9">
                  <c:v>6.3564356523337029</c:v>
                </c:pt>
                <c:pt idx="10">
                  <c:v>6.1524095736570583</c:v>
                </c:pt>
                <c:pt idx="11">
                  <c:v>4.4999843297231168</c:v>
                </c:pt>
                <c:pt idx="12">
                  <c:v>6.0959857624786506</c:v>
                </c:pt>
                <c:pt idx="13">
                  <c:v>4.2476889420268282</c:v>
                </c:pt>
                <c:pt idx="14">
                  <c:v>3.0497756688900868</c:v>
                </c:pt>
                <c:pt idx="15">
                  <c:v>3.3513678089733601</c:v>
                </c:pt>
                <c:pt idx="16">
                  <c:v>7.5315712025479264</c:v>
                </c:pt>
                <c:pt idx="17">
                  <c:v>5.9929440991645544</c:v>
                </c:pt>
                <c:pt idx="18">
                  <c:v>3.9078569954246856</c:v>
                </c:pt>
                <c:pt idx="19">
                  <c:v>3.5680338450837956</c:v>
                </c:pt>
                <c:pt idx="20">
                  <c:v>4.6320161955114125</c:v>
                </c:pt>
                <c:pt idx="21">
                  <c:v>5.0539485615744173</c:v>
                </c:pt>
                <c:pt idx="22">
                  <c:v>5.1915803623121981</c:v>
                </c:pt>
                <c:pt idx="23">
                  <c:v>5.099300352920233</c:v>
                </c:pt>
                <c:pt idx="24">
                  <c:v>5.4682762526355733</c:v>
                </c:pt>
                <c:pt idx="25">
                  <c:v>5.0412376018168725</c:v>
                </c:pt>
                <c:pt idx="26">
                  <c:v>4.1891474576522869</c:v>
                </c:pt>
                <c:pt idx="27">
                  <c:v>5.2027399354433346</c:v>
                </c:pt>
                <c:pt idx="28">
                  <c:v>7.2847177418781772</c:v>
                </c:pt>
                <c:pt idx="29">
                  <c:v>6.1337574172020126</c:v>
                </c:pt>
                <c:pt idx="30">
                  <c:v>6.6676974487410723</c:v>
                </c:pt>
                <c:pt idx="31">
                  <c:v>4.368650939909835</c:v>
                </c:pt>
                <c:pt idx="32">
                  <c:v>4.5714288831690153</c:v>
                </c:pt>
                <c:pt idx="33">
                  <c:v>3.56042822396474</c:v>
                </c:pt>
                <c:pt idx="34">
                  <c:v>2.1101636907611576</c:v>
                </c:pt>
                <c:pt idx="35">
                  <c:v>2.2536039189696488</c:v>
                </c:pt>
                <c:pt idx="36">
                  <c:v>2.2095541524988604</c:v>
                </c:pt>
                <c:pt idx="37">
                  <c:v>2.6075935725263788</c:v>
                </c:pt>
                <c:pt idx="38">
                  <c:v>3.4556426053083289</c:v>
                </c:pt>
                <c:pt idx="39">
                  <c:v>3.7226122826665264</c:v>
                </c:pt>
                <c:pt idx="40">
                  <c:v>3.534972537989689</c:v>
                </c:pt>
                <c:pt idx="41">
                  <c:v>4.9574044569400399</c:v>
                </c:pt>
                <c:pt idx="42">
                  <c:v>6.998452573130165</c:v>
                </c:pt>
                <c:pt idx="43">
                  <c:v>5.2928590539408793</c:v>
                </c:pt>
                <c:pt idx="44">
                  <c:v>3.3112732063551142</c:v>
                </c:pt>
                <c:pt idx="45">
                  <c:v>2.5052419592301645</c:v>
                </c:pt>
                <c:pt idx="46">
                  <c:v>2.3863893870632369</c:v>
                </c:pt>
                <c:pt idx="47">
                  <c:v>2.5048640416491352</c:v>
                </c:pt>
                <c:pt idx="48">
                  <c:v>1.7493648105807891</c:v>
                </c:pt>
                <c:pt idx="49">
                  <c:v>2.2284197786927029</c:v>
                </c:pt>
                <c:pt idx="50">
                  <c:v>1.8647799834783596</c:v>
                </c:pt>
                <c:pt idx="51">
                  <c:v>1.1376236731235334</c:v>
                </c:pt>
                <c:pt idx="52">
                  <c:v>1.7200331897893051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1916672"/>
        <c:axId val="101919744"/>
      </c:lineChart>
      <c:catAx>
        <c:axId val="101916672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 sz="1695" b="1" i="0" u="none" strike="noStrike" baseline="0">
                    <a:solidFill>
                      <a:srgbClr val="FFFFFF"/>
                    </a:solidFill>
                    <a:latin typeface="Arial MT"/>
                    <a:ea typeface="Arial MT"/>
                    <a:cs typeface="Arial MT"/>
                  </a:defRPr>
                </a:pPr>
                <a:endParaRPr lang="en-US"/>
              </a:p>
            </c:rich>
          </c:tx>
          <c:layout>
            <c:manualLayout>
              <c:xMode val="edge"/>
              <c:yMode val="edge"/>
              <c:x val="0.62042175360711072"/>
              <c:y val="0.91568627450980966"/>
            </c:manualLayout>
          </c:layout>
          <c:overlay val="0"/>
          <c:spPr>
            <a:noFill/>
            <a:ln w="24325">
              <a:noFill/>
            </a:ln>
          </c:spPr>
        </c:title>
        <c:numFmt formatCode="0_);\(0\)" sourceLinked="1"/>
        <c:majorTickMark val="none"/>
        <c:minorTickMark val="none"/>
        <c:tickLblPos val="low"/>
        <c:spPr>
          <a:noFill/>
          <a:ln w="50800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 Narrow" pitchFamily="34" charset="0"/>
                <a:ea typeface="Arial MT"/>
                <a:cs typeface="Arial MT"/>
              </a:defRPr>
            </a:pPr>
            <a:endParaRPr lang="en-US"/>
          </a:p>
        </c:txPr>
        <c:crossAx val="101919744"/>
        <c:crosses val="autoZero"/>
        <c:auto val="0"/>
        <c:lblAlgn val="ctr"/>
        <c:lblOffset val="100"/>
        <c:tickLblSkip val="5"/>
        <c:tickMarkSkip val="5"/>
        <c:noMultiLvlLbl val="0"/>
      </c:catAx>
      <c:valAx>
        <c:axId val="101919744"/>
        <c:scaling>
          <c:orientation val="minMax"/>
          <c:max val="10"/>
          <c:min val="-6"/>
        </c:scaling>
        <c:delete val="0"/>
        <c:axPos val="r"/>
        <c:majorGridlines/>
        <c:numFmt formatCode="#,##0" sourceLinked="0"/>
        <c:majorTickMark val="out"/>
        <c:minorTickMark val="none"/>
        <c:tickLblPos val="nextTo"/>
        <c:spPr>
          <a:noFill/>
          <a:ln w="12700">
            <a:solidFill>
              <a:srgbClr val="FFFFFF"/>
            </a:solidFill>
            <a:prstDash val="solid"/>
          </a:ln>
        </c:spPr>
        <c:txPr>
          <a:bodyPr rot="0" vert="horz" anchor="t" anchorCtr="0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 Narrow" pitchFamily="34" charset="0"/>
                <a:ea typeface="Arial MT"/>
                <a:cs typeface="Arial MT"/>
              </a:defRPr>
            </a:pPr>
            <a:endParaRPr lang="en-US"/>
          </a:p>
        </c:txPr>
        <c:crossAx val="101916672"/>
        <c:crosses val="max"/>
        <c:crossBetween val="between"/>
        <c:majorUnit val="1"/>
        <c:minorUnit val="1"/>
      </c:valAx>
      <c:spPr>
        <a:solidFill>
          <a:srgbClr val="B7ECFF"/>
        </a:solidFill>
        <a:ln w="24325">
          <a:noFill/>
        </a:ln>
      </c:spPr>
    </c:plotArea>
    <c:legend>
      <c:legendPos val="t"/>
      <c:layout>
        <c:manualLayout>
          <c:xMode val="edge"/>
          <c:yMode val="edge"/>
          <c:x val="0.59817850517376425"/>
          <c:y val="0.11496661018638493"/>
          <c:w val="0.31345200698080278"/>
          <c:h val="9.7744443336988548E-2"/>
        </c:manualLayout>
      </c:layout>
      <c:overlay val="0"/>
      <c:spPr>
        <a:solidFill>
          <a:srgbClr val="FFFFFF"/>
        </a:solidFill>
        <a:ln w="24325">
          <a:solidFill>
            <a:srgbClr val="000000"/>
          </a:solidFill>
        </a:ln>
      </c:spPr>
      <c:txPr>
        <a:bodyPr/>
        <a:lstStyle/>
        <a:p>
          <a:pPr>
            <a:defRPr sz="1585" b="0" i="0" u="none" strike="noStrike" baseline="0">
              <a:solidFill>
                <a:srgbClr val="000000"/>
              </a:solidFill>
              <a:latin typeface="Tahoma"/>
              <a:ea typeface="Tahoma"/>
              <a:cs typeface="Tahoma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24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en-US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0.04839</cdr:x>
      <cdr:y>0.02532</cdr:y>
    </cdr:from>
    <cdr:to>
      <cdr:x>0.22431</cdr:x>
      <cdr:y>0.10759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40147" y="152400"/>
          <a:ext cx="1600235" cy="4952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b="0" dirty="0" smtClean="0">
              <a:latin typeface="Arial Narrow" pitchFamily="34" charset="0"/>
            </a:rPr>
            <a:t>Annual percentage </a:t>
          </a:r>
          <a:r>
            <a:rPr lang="en-US" sz="1800" dirty="0">
              <a:latin typeface="Arial Narrow" pitchFamily="34" charset="0"/>
            </a:rPr>
            <a:t>c</a:t>
          </a:r>
          <a:r>
            <a:rPr lang="en-US" sz="1800" b="0" dirty="0" smtClean="0">
              <a:latin typeface="Arial Narrow" pitchFamily="34" charset="0"/>
            </a:rPr>
            <a:t>hange</a:t>
          </a:r>
          <a:endParaRPr lang="en-US" sz="1800" b="0" dirty="0">
            <a:latin typeface="Arial Narrow" pitchFamily="34" charset="0"/>
          </a:endParaRPr>
        </a:p>
      </cdr:txBody>
    </cdr:sp>
  </cdr:relSizeAnchor>
  <cdr:relSizeAnchor xmlns:cdr="http://schemas.openxmlformats.org/drawingml/2006/chartDrawing">
    <cdr:from>
      <cdr:x>0.05864</cdr:x>
      <cdr:y>0.87342</cdr:y>
    </cdr:from>
    <cdr:to>
      <cdr:x>0.38116</cdr:x>
      <cdr:y>0.9114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33400" y="5257800"/>
          <a:ext cx="2933763" cy="2286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ahoma"/>
            </a:defRPr>
          </a:lvl1pPr>
          <a:lvl2pPr marL="457200" indent="0">
            <a:defRPr sz="1100">
              <a:latin typeface="Tahoma"/>
            </a:defRPr>
          </a:lvl2pPr>
          <a:lvl3pPr marL="914400" indent="0">
            <a:defRPr sz="1100">
              <a:latin typeface="Tahoma"/>
            </a:defRPr>
          </a:lvl3pPr>
          <a:lvl4pPr marL="1371600" indent="0">
            <a:defRPr sz="1100">
              <a:latin typeface="Tahoma"/>
            </a:defRPr>
          </a:lvl4pPr>
          <a:lvl5pPr marL="1828800" indent="0">
            <a:defRPr sz="1100">
              <a:latin typeface="Tahoma"/>
            </a:defRPr>
          </a:lvl5pPr>
          <a:lvl6pPr marL="2286000" indent="0">
            <a:defRPr sz="1100">
              <a:latin typeface="Tahoma"/>
            </a:defRPr>
          </a:lvl6pPr>
          <a:lvl7pPr marL="2743200" indent="0">
            <a:defRPr sz="1100">
              <a:latin typeface="Tahoma"/>
            </a:defRPr>
          </a:lvl7pPr>
          <a:lvl8pPr marL="3200400" indent="0">
            <a:defRPr sz="1100">
              <a:latin typeface="Tahoma"/>
            </a:defRPr>
          </a:lvl8pPr>
          <a:lvl9pPr marL="3657600" indent="0">
            <a:defRPr sz="1100">
              <a:latin typeface="Tahoma"/>
            </a:defRPr>
          </a:lvl9pPr>
        </a:lstStyle>
        <a:p xmlns:a="http://schemas.openxmlformats.org/drawingml/2006/main">
          <a:r>
            <a:rPr lang="en-US" sz="1800" dirty="0" smtClean="0">
              <a:solidFill>
                <a:srgbClr val="000000"/>
              </a:solidFill>
              <a:latin typeface="Arial Narrow" pitchFamily="34" charset="0"/>
            </a:rPr>
            <a:t>Non-health GDP = GDP minus NHE. Growth rates c</a:t>
          </a:r>
          <a:r>
            <a:rPr lang="en-US" sz="1800" b="0" dirty="0" smtClean="0">
              <a:latin typeface="Arial Narrow" pitchFamily="34" charset="0"/>
            </a:rPr>
            <a:t>alculated from real GDP per capita (chained </a:t>
          </a:r>
        </a:p>
        <a:p xmlns:a="http://schemas.openxmlformats.org/drawingml/2006/main">
          <a:r>
            <a:rPr lang="en-US" sz="1800" b="0" dirty="0" smtClean="0">
              <a:latin typeface="Arial Narrow" pitchFamily="34" charset="0"/>
            </a:rPr>
            <a:t>2009 dollars) and real NHE per capita (calculated </a:t>
          </a:r>
          <a:r>
            <a:rPr lang="en-US" sz="1800" dirty="0" smtClean="0">
              <a:latin typeface="Arial Narrow" pitchFamily="34" charset="0"/>
            </a:rPr>
            <a:t>in 2009 d</a:t>
          </a:r>
          <a:r>
            <a:rPr lang="en-US" sz="1800" b="0" dirty="0" smtClean="0">
              <a:latin typeface="Arial Narrow" pitchFamily="34" charset="0"/>
            </a:rPr>
            <a:t>ollars from GDP price deflator)</a:t>
          </a:r>
          <a:endParaRPr lang="en-US" sz="1800" b="0" dirty="0">
            <a:latin typeface="Arial Narrow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C91228-AAD5-49B9-A3B0-3BE61E13872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8C48DC-9515-4343-9CD1-3F608A6D0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21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BCB198-071A-4642-9381-B01F4DE9556D}" type="slidenum">
              <a:rPr lang="en-US"/>
              <a:pPr/>
              <a:t>1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1.5b | GROWTH RATE OF REAL PER CAPITA NHE AND NON-HEALTH GDP IN THE UNITED STATES, 1960-2009</a:t>
            </a: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44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249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549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40349-0088-4757-9CC8-986A81ECF4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251112"/>
      </p:ext>
    </p:extLst>
  </p:cSld>
  <p:clrMapOvr>
    <a:masterClrMapping/>
  </p:clrMapOvr>
  <p:transition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240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8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236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473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35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203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633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73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438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5344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Arial Narrow" pitchFamily="34" charset="0"/>
              </a:rPr>
              <a:t>1.5b Since 1960, growth in inflation-adjusted health costs per U.S. resident fell below the rise in non-health costs per capita only 7 times</a:t>
            </a:r>
          </a:p>
        </p:txBody>
      </p:sp>
      <p:graphicFrame>
        <p:nvGraphicFramePr>
          <p:cNvPr id="5" name="Object 3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15805787"/>
              </p:ext>
            </p:extLst>
          </p:nvPr>
        </p:nvGraphicFramePr>
        <p:xfrm>
          <a:off x="0" y="838200"/>
          <a:ext cx="9096375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4" name="Straight Connector 3"/>
          <p:cNvCxnSpPr/>
          <p:nvPr/>
        </p:nvCxnSpPr>
        <p:spPr bwMode="auto">
          <a:xfrm rot="5400000">
            <a:off x="-495300" y="3543300"/>
            <a:ext cx="4038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1905000" y="5105400"/>
            <a:ext cx="3586816" cy="338554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Medicare and Medicaid begin (1966)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9" name="Straight Arrow Connector 8"/>
          <p:cNvCxnSpPr>
            <a:stCxn id="7" idx="1"/>
          </p:cNvCxnSpPr>
          <p:nvPr/>
        </p:nvCxnSpPr>
        <p:spPr bwMode="auto">
          <a:xfrm rot="10800000">
            <a:off x="1524000" y="5105401"/>
            <a:ext cx="381000" cy="16927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TextBox 7"/>
          <p:cNvSpPr txBox="1"/>
          <p:nvPr/>
        </p:nvSpPr>
        <p:spPr>
          <a:xfrm rot="16200000">
            <a:off x="-2304542" y="3732311"/>
            <a:ext cx="5181599" cy="307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</a:rPr>
              <a:t>From The American Health Economy Illustrated Online</a:t>
            </a:r>
            <a:endParaRPr lang="en-US" sz="1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135751"/>
      </p:ext>
    </p:extLst>
  </p:cSld>
  <p:clrMapOvr>
    <a:masterClrMapping/>
  </p:clrMapOvr>
  <p:transition>
    <p:zoom dir="in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Whirlpool 1">
    <a:dk1>
      <a:srgbClr val="000066"/>
    </a:dk1>
    <a:lt1>
      <a:srgbClr val="FFFFFF"/>
    </a:lt1>
    <a:dk2>
      <a:srgbClr val="0000CC"/>
    </a:dk2>
    <a:lt2>
      <a:srgbClr val="CCFFFF"/>
    </a:lt2>
    <a:accent1>
      <a:srgbClr val="CC99FF"/>
    </a:accent1>
    <a:accent2>
      <a:srgbClr val="9999FF"/>
    </a:accent2>
    <a:accent3>
      <a:srgbClr val="AAAAE2"/>
    </a:accent3>
    <a:accent4>
      <a:srgbClr val="DADADA"/>
    </a:accent4>
    <a:accent5>
      <a:srgbClr val="E2CAFF"/>
    </a:accent5>
    <a:accent6>
      <a:srgbClr val="8A8AE7"/>
    </a:accent6>
    <a:hlink>
      <a:srgbClr val="99CCFF"/>
    </a:hlink>
    <a:folHlink>
      <a:srgbClr val="0066FF"/>
    </a:folHlink>
  </a:clrScheme>
  <a:fontScheme name="Whirlpool">
    <a:majorFont>
      <a:latin typeface="Tahoma"/>
      <a:ea typeface=""/>
      <a:cs typeface=""/>
    </a:majorFont>
    <a:minorFont>
      <a:latin typeface="Tahom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1.5b Since 1960, growth in inflation-adjusted health costs per U.S. resident fell below the rise in non-health costs per capita only 7 times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1.5b Since 1960, growth in inflation-adjusted health costs per U.S. resident fell below the rise in non-health costs per capita only 7 times</dc:title>
  <dc:creator>Jia Yao</dc:creator>
  <cp:lastModifiedBy>Jia Yao</cp:lastModifiedBy>
  <cp:revision>2</cp:revision>
  <dcterms:created xsi:type="dcterms:W3CDTF">2013-09-03T15:25:08Z</dcterms:created>
  <dcterms:modified xsi:type="dcterms:W3CDTF">2013-09-03T15:31:15Z</dcterms:modified>
</cp:coreProperties>
</file>