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25" b="1" i="1" u="none" strike="noStrike" baseline="0">
                <a:solidFill>
                  <a:srgbClr val="5E5E5E"/>
                </a:solidFill>
                <a:latin typeface="Arial MT"/>
                <a:ea typeface="Arial MT"/>
                <a:cs typeface="Arial MT"/>
              </a:defRPr>
            </a:pPr>
            <a:endParaRPr lang="en-US"/>
          </a:p>
        </c:rich>
      </c:tx>
      <c:layout>
        <c:manualLayout>
          <c:xMode val="edge"/>
          <c:yMode val="edge"/>
          <c:x val="0.4961154273029999"/>
          <c:y val="1.9607843137254902E-2"/>
        </c:manualLayout>
      </c:layout>
      <c:overlay val="0"/>
      <c:spPr>
        <a:noFill/>
        <a:ln w="24325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7001085597284626E-2"/>
          <c:y val="0.11256005649896171"/>
          <c:w val="0.85108727377664151"/>
          <c:h val="0.6475465962324329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NHE per Capita</c:v>
                </c:pt>
              </c:strCache>
            </c:strRef>
          </c:tx>
          <c:spPr>
            <a:solidFill>
              <a:srgbClr val="FF0000"/>
            </a:solidFill>
            <a:ln w="24325">
              <a:noFill/>
            </a:ln>
          </c:spPr>
          <c:invertIfNegative val="0"/>
          <c:dLbls>
            <c:delete val="1"/>
          </c:dLbls>
          <c:cat>
            <c:strRef>
              <c:f>Sheet1!$A$2:$A$11</c:f>
              <c:strCache>
                <c:ptCount val="10"/>
                <c:pt idx="0">
                  <c:v>1929-49</c:v>
                </c:pt>
                <c:pt idx="1">
                  <c:v>1950-64</c:v>
                </c:pt>
                <c:pt idx="2">
                  <c:v>1965-69</c:v>
                </c:pt>
                <c:pt idx="3">
                  <c:v>1970-73</c:v>
                </c:pt>
                <c:pt idx="4">
                  <c:v>1974-81</c:v>
                </c:pt>
                <c:pt idx="5">
                  <c:v>1982-91</c:v>
                </c:pt>
                <c:pt idx="6">
                  <c:v>1992-99</c:v>
                </c:pt>
                <c:pt idx="7">
                  <c:v>2000-06</c:v>
                </c:pt>
                <c:pt idx="8">
                  <c:v>2007-09</c:v>
                </c:pt>
                <c:pt idx="9">
                  <c:v>2010-12</c:v>
                </c:pt>
              </c:strCache>
            </c:strRef>
          </c:cat>
          <c:val>
            <c:numRef>
              <c:f>Sheet1!$B$2:$B$11</c:f>
              <c:numCache>
                <c:formatCode>0.0_);\(0.0\)</c:formatCode>
                <c:ptCount val="10"/>
                <c:pt idx="0">
                  <c:v>3.3733635858854694</c:v>
                </c:pt>
                <c:pt idx="1">
                  <c:v>4.2547638672788546</c:v>
                </c:pt>
                <c:pt idx="2">
                  <c:v>6.77343261744352</c:v>
                </c:pt>
                <c:pt idx="3">
                  <c:v>4.4677319525689541</c:v>
                </c:pt>
                <c:pt idx="4">
                  <c:v>4.8956929273648253</c:v>
                </c:pt>
                <c:pt idx="5">
                  <c:v>5.3983585552677571</c:v>
                </c:pt>
                <c:pt idx="6">
                  <c:v>2.9297437069047971</c:v>
                </c:pt>
                <c:pt idx="7">
                  <c:v>3.9807284231256235</c:v>
                </c:pt>
                <c:pt idx="8">
                  <c:v>1.9886110213851227</c:v>
                </c:pt>
                <c:pt idx="9">
                  <c:v>1.5736588302033727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Non-health GDP per Capita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elete val="1"/>
          </c:dLbls>
          <c:cat>
            <c:strRef>
              <c:f>Sheet1!$A$2:$A$11</c:f>
              <c:strCache>
                <c:ptCount val="10"/>
                <c:pt idx="0">
                  <c:v>1929-49</c:v>
                </c:pt>
                <c:pt idx="1">
                  <c:v>1950-64</c:v>
                </c:pt>
                <c:pt idx="2">
                  <c:v>1965-69</c:v>
                </c:pt>
                <c:pt idx="3">
                  <c:v>1970-73</c:v>
                </c:pt>
                <c:pt idx="4">
                  <c:v>1974-81</c:v>
                </c:pt>
                <c:pt idx="5">
                  <c:v>1982-91</c:v>
                </c:pt>
                <c:pt idx="6">
                  <c:v>1992-99</c:v>
                </c:pt>
                <c:pt idx="7">
                  <c:v>2000-06</c:v>
                </c:pt>
                <c:pt idx="8">
                  <c:v>2007-09</c:v>
                </c:pt>
                <c:pt idx="9">
                  <c:v>2010-12</c:v>
                </c:pt>
              </c:strCache>
            </c:strRef>
          </c:cat>
          <c:val>
            <c:numRef>
              <c:f>Sheet1!$C$2:$C$11</c:f>
              <c:numCache>
                <c:formatCode>0.0_);\(0.0\)</c:formatCode>
                <c:ptCount val="10"/>
                <c:pt idx="0">
                  <c:v>2.4074662987153106</c:v>
                </c:pt>
                <c:pt idx="1">
                  <c:v>2.2739236368206628</c:v>
                </c:pt>
                <c:pt idx="2">
                  <c:v>2.1015498700454938</c:v>
                </c:pt>
                <c:pt idx="3">
                  <c:v>2.1394859200840388</c:v>
                </c:pt>
                <c:pt idx="4">
                  <c:v>0.95244066825090901</c:v>
                </c:pt>
                <c:pt idx="5">
                  <c:v>2.2209705170136651</c:v>
                </c:pt>
                <c:pt idx="6">
                  <c:v>2.6341438164090514</c:v>
                </c:pt>
                <c:pt idx="7">
                  <c:v>1.0573978148424645</c:v>
                </c:pt>
                <c:pt idx="8">
                  <c:v>-3.3069325692287266</c:v>
                </c:pt>
                <c:pt idx="9">
                  <c:v>1.614077215538412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"/>
        <c:axId val="100158848"/>
        <c:axId val="100980224"/>
      </c:barChart>
      <c:catAx>
        <c:axId val="1001588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95" b="1" i="0" u="none" strike="noStrike" baseline="0">
                    <a:solidFill>
                      <a:srgbClr val="FFFFFF"/>
                    </a:solidFill>
                    <a:latin typeface="Arial MT"/>
                    <a:ea typeface="Arial MT"/>
                    <a:cs typeface="Arial MT"/>
                  </a:defRPr>
                </a:pPr>
                <a:endParaRPr lang="en-US"/>
              </a:p>
            </c:rich>
          </c:tx>
          <c:layout>
            <c:manualLayout>
              <c:xMode val="edge"/>
              <c:yMode val="edge"/>
              <c:x val="0.62042175360711038"/>
              <c:y val="0.91568627450980944"/>
            </c:manualLayout>
          </c:layout>
          <c:overlay val="0"/>
          <c:spPr>
            <a:noFill/>
            <a:ln w="24325">
              <a:noFill/>
            </a:ln>
          </c:spPr>
        </c:title>
        <c:numFmt formatCode="0_);\(0\)" sourceLinked="1"/>
        <c:majorTickMark val="none"/>
        <c:minorTickMark val="none"/>
        <c:tickLblPos val="low"/>
        <c:spPr>
          <a:noFill/>
          <a:ln w="5080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 Narrow" pitchFamily="34" charset="0"/>
                <a:ea typeface="Arial MT"/>
                <a:cs typeface="Arial MT"/>
              </a:defRPr>
            </a:pPr>
            <a:endParaRPr lang="en-US"/>
          </a:p>
        </c:txPr>
        <c:crossAx val="10098022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00980224"/>
        <c:scaling>
          <c:orientation val="minMax"/>
          <c:max val="7"/>
          <c:min val="-4"/>
        </c:scaling>
        <c:delete val="0"/>
        <c:axPos val="r"/>
        <c:majorGridlines>
          <c:spPr>
            <a:ln w="12700"/>
          </c:spPr>
        </c:majorGridlines>
        <c:numFmt formatCode="0.0" sourceLinked="0"/>
        <c:majorTickMark val="out"/>
        <c:minorTickMark val="none"/>
        <c:tickLblPos val="nextTo"/>
        <c:spPr>
          <a:noFill/>
          <a:ln w="1270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 Narrow" pitchFamily="34" charset="0"/>
                <a:ea typeface="Arial MT"/>
                <a:cs typeface="Arial MT"/>
              </a:defRPr>
            </a:pPr>
            <a:endParaRPr lang="en-US"/>
          </a:p>
        </c:txPr>
        <c:crossAx val="100158848"/>
        <c:crosses val="max"/>
        <c:crossBetween val="between"/>
        <c:majorUnit val="1"/>
        <c:minorUnit val="0.1"/>
      </c:valAx>
      <c:spPr>
        <a:solidFill>
          <a:srgbClr val="B7ECFF"/>
        </a:solidFill>
        <a:ln w="24325">
          <a:noFill/>
        </a:ln>
      </c:spPr>
    </c:plotArea>
    <c:legend>
      <c:legendPos val="t"/>
      <c:layout>
        <c:manualLayout>
          <c:xMode val="edge"/>
          <c:yMode val="edge"/>
          <c:x val="0.32592719627324179"/>
          <c:y val="0.12762483803448618"/>
          <c:w val="0.58607698121504326"/>
          <c:h val="6.3172198411907382E-2"/>
        </c:manualLayout>
      </c:layout>
      <c:overlay val="0"/>
      <c:spPr>
        <a:solidFill>
          <a:srgbClr val="FFFFFF"/>
        </a:solidFill>
        <a:ln w="24325">
          <a:solidFill>
            <a:srgbClr val="000000"/>
          </a:solidFill>
        </a:ln>
      </c:spPr>
      <c:txPr>
        <a:bodyPr/>
        <a:lstStyle/>
        <a:p>
          <a:pPr>
            <a:defRPr sz="1585" b="0" i="0" u="none" strike="noStrike" baseline="0">
              <a:solidFill>
                <a:srgbClr val="000000"/>
              </a:solidFill>
              <a:latin typeface="Tahoma"/>
              <a:ea typeface="Tahoma"/>
              <a:cs typeface="Tahoma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24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0.05864</cdr:x>
      <cdr:y>0.03947</cdr:y>
    </cdr:from>
    <cdr:to>
      <cdr:x>0.23456</cdr:x>
      <cdr:y>0.08766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33400" y="228600"/>
          <a:ext cx="1600234" cy="2790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dirty="0" smtClean="0">
              <a:latin typeface="Arial Narrow" pitchFamily="34" charset="0"/>
            </a:rPr>
            <a:t>Compound annual </a:t>
          </a:r>
          <a:r>
            <a:rPr lang="en-US" sz="1800" dirty="0">
              <a:latin typeface="Arial Narrow" pitchFamily="34" charset="0"/>
            </a:rPr>
            <a:t>g</a:t>
          </a:r>
          <a:r>
            <a:rPr lang="en-US" sz="1800" dirty="0" smtClean="0">
              <a:latin typeface="Arial Narrow" pitchFamily="34" charset="0"/>
            </a:rPr>
            <a:t>rowth </a:t>
          </a:r>
          <a:r>
            <a:rPr lang="en-US" sz="1800" dirty="0">
              <a:latin typeface="Arial Narrow" pitchFamily="34" charset="0"/>
            </a:rPr>
            <a:t>r</a:t>
          </a:r>
          <a:r>
            <a:rPr lang="en-US" sz="1800" dirty="0" smtClean="0">
              <a:latin typeface="Arial Narrow" pitchFamily="34" charset="0"/>
            </a:rPr>
            <a:t>ate in inflated-adjusted </a:t>
          </a:r>
          <a:r>
            <a:rPr lang="en-US" sz="1800" dirty="0">
              <a:latin typeface="Arial Narrow" pitchFamily="34" charset="0"/>
            </a:rPr>
            <a:t>s</a:t>
          </a:r>
          <a:r>
            <a:rPr lang="en-US" sz="1800" dirty="0" smtClean="0">
              <a:latin typeface="Arial Narrow" pitchFamily="34" charset="0"/>
            </a:rPr>
            <a:t>pending </a:t>
          </a:r>
          <a:r>
            <a:rPr lang="en-US" sz="1800" dirty="0">
              <a:latin typeface="Arial Narrow" pitchFamily="34" charset="0"/>
            </a:rPr>
            <a:t>o</a:t>
          </a:r>
          <a:r>
            <a:rPr lang="en-US" sz="1800" dirty="0" smtClean="0">
              <a:latin typeface="Arial Narrow" pitchFamily="34" charset="0"/>
            </a:rPr>
            <a:t>ver </a:t>
          </a:r>
          <a:r>
            <a:rPr lang="en-US" sz="1800" dirty="0">
              <a:latin typeface="Arial Narrow" pitchFamily="34" charset="0"/>
            </a:rPr>
            <a:t>p</a:t>
          </a:r>
          <a:r>
            <a:rPr lang="en-US" sz="1800" dirty="0" smtClean="0">
              <a:latin typeface="Arial Narrow" pitchFamily="34" charset="0"/>
            </a:rPr>
            <a:t>eriod </a:t>
          </a:r>
          <a:r>
            <a:rPr lang="en-US" sz="1800" dirty="0">
              <a:latin typeface="Arial Narrow" pitchFamily="34" charset="0"/>
            </a:rPr>
            <a:t>s</a:t>
          </a:r>
          <a:r>
            <a:rPr lang="en-US" sz="1800" dirty="0" smtClean="0">
              <a:latin typeface="Arial Narrow" pitchFamily="34" charset="0"/>
            </a:rPr>
            <a:t>hown</a:t>
          </a:r>
          <a:endParaRPr lang="en-US" sz="1800" b="0" dirty="0">
            <a:latin typeface="Arial Narrow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42A28-E97C-4D8A-AC4E-E7F5C6C9FC5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3A624-961C-4DA0-9B1E-DC492712D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56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BCB198-071A-4642-9381-B01F4DE9556D}" type="slidenum">
              <a:rPr lang="en-US"/>
              <a:pPr/>
              <a:t>1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1.5a | AVERAGE ANNUAL GROWTH OF REAL PER CAPITA NHE AND NON-HEALTH GDP IN THE UNITED STATES BY DECADE</a:t>
            </a:r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, 1929-2020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44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4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549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40349-0088-4757-9CC8-986A81ECF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62497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40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8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36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73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5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203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3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73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38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3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324227730"/>
              </p:ext>
            </p:extLst>
          </p:nvPr>
        </p:nvGraphicFramePr>
        <p:xfrm>
          <a:off x="0" y="838200"/>
          <a:ext cx="9096375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0"/>
            <a:ext cx="87630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Arial Narrow" pitchFamily="34" charset="0"/>
              </a:rPr>
              <a:t>1.5a | After adjusting for inflation, growth in health spending per person has outstripped the rise in non-health GDP per capita for many decades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609600" y="5943600"/>
            <a:ext cx="7924800" cy="6858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0" dirty="0" smtClean="0">
                <a:solidFill>
                  <a:srgbClr val="000000"/>
                </a:solidFill>
                <a:latin typeface="Arial Narrow" pitchFamily="34" charset="0"/>
              </a:rPr>
              <a:t>Note: Non-health GDP = GDP minus NHE.  Growth rates calculated from real GDP per capita </a:t>
            </a:r>
          </a:p>
          <a:p>
            <a:r>
              <a:rPr lang="en-US" sz="1800" b="0" dirty="0" smtClean="0">
                <a:solidFill>
                  <a:srgbClr val="000000"/>
                </a:solidFill>
                <a:latin typeface="Arial Narrow" pitchFamily="34" charset="0"/>
              </a:rPr>
              <a:t>(chained 2009 dollars) and real NHE per capita (calculated </a:t>
            </a:r>
            <a:r>
              <a:rPr lang="en-US" sz="1800" dirty="0" smtClean="0">
                <a:solidFill>
                  <a:srgbClr val="000000"/>
                </a:solidFill>
                <a:latin typeface="Arial Narrow" pitchFamily="34" charset="0"/>
              </a:rPr>
              <a:t>in 2009 d</a:t>
            </a:r>
            <a:r>
              <a:rPr lang="en-US" sz="1800" b="0" dirty="0" smtClean="0">
                <a:solidFill>
                  <a:srgbClr val="000000"/>
                </a:solidFill>
                <a:latin typeface="Arial Narrow" pitchFamily="34" charset="0"/>
              </a:rPr>
              <a:t>ollars from GDP price deflator).</a:t>
            </a:r>
            <a:endParaRPr lang="en-US" sz="1800" b="0" dirty="0">
              <a:solidFill>
                <a:srgbClr val="000000"/>
              </a:solidFill>
              <a:latin typeface="Arial Narrow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rot="5400000">
            <a:off x="266700" y="3429000"/>
            <a:ext cx="38862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725693" y="4343400"/>
            <a:ext cx="3692614" cy="338554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Medicare and Medicaid enacted (1965)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2" name="Straight Arrow Connector 11"/>
          <p:cNvCxnSpPr>
            <a:stCxn id="10" idx="1"/>
          </p:cNvCxnSpPr>
          <p:nvPr/>
        </p:nvCxnSpPr>
        <p:spPr bwMode="auto">
          <a:xfrm rot="10800000" flipV="1">
            <a:off x="2286001" y="4512676"/>
            <a:ext cx="439693" cy="593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 rot="16200000">
            <a:off x="-2334458" y="3831221"/>
            <a:ext cx="525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The American Health Economy Illustrated Online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72303"/>
      </p:ext>
    </p:extLst>
  </p:cSld>
  <p:clrMapOvr>
    <a:masterClrMapping/>
  </p:clrMapOvr>
  <p:transition>
    <p:zoom dir="in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hirlpool 1">
    <a:dk1>
      <a:srgbClr val="000066"/>
    </a:dk1>
    <a:lt1>
      <a:srgbClr val="FFFFFF"/>
    </a:lt1>
    <a:dk2>
      <a:srgbClr val="0000CC"/>
    </a:dk2>
    <a:lt2>
      <a:srgbClr val="CCFFFF"/>
    </a:lt2>
    <a:accent1>
      <a:srgbClr val="CC99FF"/>
    </a:accent1>
    <a:accent2>
      <a:srgbClr val="9999FF"/>
    </a:accent2>
    <a:accent3>
      <a:srgbClr val="AAAAE2"/>
    </a:accent3>
    <a:accent4>
      <a:srgbClr val="DADADA"/>
    </a:accent4>
    <a:accent5>
      <a:srgbClr val="E2CAFF"/>
    </a:accent5>
    <a:accent6>
      <a:srgbClr val="8A8AE7"/>
    </a:accent6>
    <a:hlink>
      <a:srgbClr val="99CCFF"/>
    </a:hlink>
    <a:folHlink>
      <a:srgbClr val="0066FF"/>
    </a:folHlink>
  </a:clrScheme>
  <a:fontScheme name="Whirlpool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1.5a | After adjusting for inflation, growth in health spending per person has outstripped the rise in non-health GDP per capita for many decades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1.5a | After adjusting for inflation, growth in health spending per person has outstripped the rise in non-health GDP per capita for many decades</dc:title>
  <dc:creator>Jia Yao</dc:creator>
  <cp:lastModifiedBy>Jia Yao</cp:lastModifiedBy>
  <cp:revision>2</cp:revision>
  <dcterms:created xsi:type="dcterms:W3CDTF">2013-09-03T15:25:08Z</dcterms:created>
  <dcterms:modified xsi:type="dcterms:W3CDTF">2013-09-03T15:30:18Z</dcterms:modified>
</cp:coreProperties>
</file>