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300001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0885325198224557E-2"/>
          <c:y val="0.13998621216651724"/>
          <c:w val="0.87064011762927906"/>
          <c:h val="0.4935381574138675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Sheet1!$A$2:$A$26</c:f>
              <c:strCache>
                <c:ptCount val="25"/>
                <c:pt idx="0">
                  <c:v>United States</c:v>
                </c:pt>
                <c:pt idx="1">
                  <c:v>Canada</c:v>
                </c:pt>
                <c:pt idx="2">
                  <c:v>Italy</c:v>
                </c:pt>
                <c:pt idx="3">
                  <c:v>Norway</c:v>
                </c:pt>
                <c:pt idx="4">
                  <c:v>Australia</c:v>
                </c:pt>
                <c:pt idx="5">
                  <c:v>Luxembourg</c:v>
                </c:pt>
                <c:pt idx="6">
                  <c:v>Iceland</c:v>
                </c:pt>
                <c:pt idx="7">
                  <c:v>Denmark</c:v>
                </c:pt>
                <c:pt idx="8">
                  <c:v>Switzerland</c:v>
                </c:pt>
                <c:pt idx="9">
                  <c:v>Finland</c:v>
                </c:pt>
                <c:pt idx="10">
                  <c:v>Ireland</c:v>
                </c:pt>
                <c:pt idx="11">
                  <c:v>Portugal</c:v>
                </c:pt>
                <c:pt idx="12">
                  <c:v>Sweden</c:v>
                </c:pt>
                <c:pt idx="13">
                  <c:v>Belgium</c:v>
                </c:pt>
                <c:pt idx="14">
                  <c:v>Austria</c:v>
                </c:pt>
                <c:pt idx="15">
                  <c:v>Mexico</c:v>
                </c:pt>
                <c:pt idx="16">
                  <c:v>United Kingdom</c:v>
                </c:pt>
                <c:pt idx="17">
                  <c:v>New Zealand</c:v>
                </c:pt>
                <c:pt idx="18">
                  <c:v>France</c:v>
                </c:pt>
                <c:pt idx="19">
                  <c:v>Germany</c:v>
                </c:pt>
                <c:pt idx="20">
                  <c:v>Greece</c:v>
                </c:pt>
                <c:pt idx="21">
                  <c:v>Turkey</c:v>
                </c:pt>
                <c:pt idx="22">
                  <c:v>Netherlands</c:v>
                </c:pt>
                <c:pt idx="23">
                  <c:v>Spain</c:v>
                </c:pt>
                <c:pt idx="24">
                  <c:v>Japan</c:v>
                </c:pt>
              </c:strCache>
            </c:strRef>
          </c:cat>
          <c:val>
            <c:numRef>
              <c:f>Sheet1!$B$2:$B$26</c:f>
              <c:numCache>
                <c:formatCode>0.000_);\(0.000\)</c:formatCode>
                <c:ptCount val="25"/>
                <c:pt idx="0">
                  <c:v>1</c:v>
                </c:pt>
                <c:pt idx="1">
                  <c:v>0.84297520661157033</c:v>
                </c:pt>
                <c:pt idx="2">
                  <c:v>0.81028571428571428</c:v>
                </c:pt>
                <c:pt idx="3">
                  <c:v>0.76696832579185525</c:v>
                </c:pt>
                <c:pt idx="4">
                  <c:v>0.74820143884892099</c:v>
                </c:pt>
                <c:pt idx="5">
                  <c:v>0.74511930585683295</c:v>
                </c:pt>
                <c:pt idx="6">
                  <c:v>0.74356333676622044</c:v>
                </c:pt>
                <c:pt idx="7">
                  <c:v>0.74178403755868549</c:v>
                </c:pt>
                <c:pt idx="8">
                  <c:v>0.74137931034482762</c:v>
                </c:pt>
                <c:pt idx="9">
                  <c:v>0.73346897253306209</c:v>
                </c:pt>
                <c:pt idx="10">
                  <c:v>0.71470588235294119</c:v>
                </c:pt>
                <c:pt idx="11">
                  <c:v>0.70297029702970304</c:v>
                </c:pt>
                <c:pt idx="12">
                  <c:v>0.69913419913419916</c:v>
                </c:pt>
                <c:pt idx="13">
                  <c:v>0.6907675194660734</c:v>
                </c:pt>
                <c:pt idx="14">
                  <c:v>0.67391304347826086</c:v>
                </c:pt>
                <c:pt idx="15">
                  <c:v>0.66619915848527356</c:v>
                </c:pt>
                <c:pt idx="16">
                  <c:v>0.66255778120184894</c:v>
                </c:pt>
                <c:pt idx="17">
                  <c:v>0.66233766233766234</c:v>
                </c:pt>
                <c:pt idx="18">
                  <c:v>0.66088840736728061</c:v>
                </c:pt>
                <c:pt idx="19">
                  <c:v>0.64277715565509508</c:v>
                </c:pt>
                <c:pt idx="20">
                  <c:v>0.64245014245014254</c:v>
                </c:pt>
                <c:pt idx="21">
                  <c:v>0.63133640552995396</c:v>
                </c:pt>
                <c:pt idx="22">
                  <c:v>0.62806236080178168</c:v>
                </c:pt>
                <c:pt idx="23">
                  <c:v>0.61979166666666663</c:v>
                </c:pt>
                <c:pt idx="24">
                  <c:v>0.49846153846153846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8"/>
        <c:axId val="100199040"/>
        <c:axId val="100930304"/>
      </c:barChart>
      <c:catAx>
        <c:axId val="100199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72"/>
              <c:y val="0.91568627450980966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2400000" vert="horz" anchor="t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09303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0930304"/>
        <c:scaling>
          <c:orientation val="minMax"/>
          <c:max val="1"/>
          <c:min val="0"/>
        </c:scaling>
        <c:delete val="0"/>
        <c:axPos val="r"/>
        <c:majorGridlines/>
        <c:numFmt formatCode="0.0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0199040"/>
        <c:crosses val="max"/>
        <c:crossBetween val="between"/>
        <c:majorUnit val="0.1"/>
        <c:minorUnit val="0.05"/>
      </c:valAx>
      <c:spPr>
        <a:solidFill>
          <a:srgbClr val="B7ECFF"/>
        </a:solidFill>
        <a:ln w="243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0.04188</cdr:x>
      <cdr:y>0.07595</cdr:y>
    </cdr:from>
    <cdr:to>
      <cdr:x>0.3644</cdr:x>
      <cdr:y>0.13925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457200"/>
          <a:ext cx="2933763" cy="38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Ratio: health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b="0" dirty="0" smtClean="0">
              <a:latin typeface="Arial Narrow" pitchFamily="34" charset="0"/>
            </a:rPr>
            <a:t>urchasing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b="0" dirty="0" smtClean="0">
              <a:latin typeface="Arial Narrow" pitchFamily="34" charset="0"/>
            </a:rPr>
            <a:t>ower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b="0" dirty="0" smtClean="0">
              <a:latin typeface="Arial Narrow" pitchFamily="34" charset="0"/>
            </a:rPr>
            <a:t>arity /GDP PPP in 2007 (both PPP’s indexed to U.S. prices)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0.05864</cdr:x>
      <cdr:y>0.8481</cdr:y>
    </cdr:from>
    <cdr:to>
      <cdr:x>0.15916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34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B9D8A-260B-48AD-A34A-B3E7822A0D9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B396C-DAA3-491A-A53B-E8D5FDAF2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6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1.4b | RATIO OF HEALTH PPP TO GDP PPP FOR SELECTED OECD COUNTRIES, 2007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3945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1.4b | Failure to account for higher U.S. health prices greatly exaggerates per capita health cost differences between OECD nations and the U.S.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36843563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09600" y="5791200"/>
            <a:ext cx="7924800" cy="838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Note: the lower the ratio of health PPP to GDP PPP, the more the traditional measure of per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spending (based on GDP PPP) exaggerates the actual difference in real health spending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between a g</a:t>
            </a:r>
            <a:r>
              <a:rPr lang="en-US" sz="1800" b="0" dirty="0" smtClean="0">
                <a:solidFill>
                  <a:srgbClr val="000000"/>
                </a:solidFill>
                <a:latin typeface="Arial Narrow" pitchFamily="34" charset="0"/>
              </a:rPr>
              <a:t>iven country and the U.S. in terms of constant health purchasing power.</a:t>
            </a:r>
            <a:endParaRPr lang="en-US" sz="1800" b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6343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1.4b | Failure to account for higher U.S. health prices greatly exaggerates per capita health cost differences between OECD nations and the U.S.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1.4b | Failure to account for higher U.S. health prices greatly exaggerates per capita health cost differences between OECD nations and the U.S.</dc:title>
  <dc:creator>Jia Yao</dc:creator>
  <cp:lastModifiedBy>Jia Yao</cp:lastModifiedBy>
  <cp:revision>2</cp:revision>
  <dcterms:created xsi:type="dcterms:W3CDTF">2013-09-03T15:25:08Z</dcterms:created>
  <dcterms:modified xsi:type="dcterms:W3CDTF">2013-09-03T15:29:52Z</dcterms:modified>
</cp:coreProperties>
</file>