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51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125" b="1" i="1" u="none" strike="noStrike" baseline="0">
                <a:solidFill>
                  <a:srgbClr val="5E5E5E"/>
                </a:solidFill>
                <a:latin typeface="Arial MT"/>
                <a:ea typeface="Arial MT"/>
                <a:cs typeface="Arial MT"/>
              </a:defRPr>
            </a:pPr>
            <a:endParaRPr lang="en-US"/>
          </a:p>
        </c:rich>
      </c:tx>
      <c:layout>
        <c:manualLayout>
          <c:xMode val="edge"/>
          <c:yMode val="edge"/>
          <c:x val="0.49611542730300001"/>
          <c:y val="1.9607843137254902E-2"/>
        </c:manualLayout>
      </c:layout>
      <c:overlay val="0"/>
      <c:spPr>
        <a:noFill/>
        <a:ln w="24325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5.0885325198224557E-2"/>
          <c:y val="0.13998621216651724"/>
          <c:w val="0.87064011762927906"/>
          <c:h val="0.49353815741386758"/>
        </c:manualLayout>
      </c:layout>
      <c:barChart>
        <c:barDir val="col"/>
        <c:grouping val="clustered"/>
        <c:varyColors val="0"/>
        <c:ser>
          <c:idx val="1"/>
          <c:order val="0"/>
          <c:spPr>
            <a:solidFill>
              <a:srgbClr val="FF0000"/>
            </a:solidFill>
            <a:ln w="24325">
              <a:noFill/>
            </a:ln>
          </c:spPr>
          <c:invertIfNegative val="0"/>
          <c:dLbls>
            <c:delete val="1"/>
          </c:dLbls>
          <c:cat>
            <c:strRef>
              <c:f>Sheet1!$A$2:$A$26</c:f>
              <c:strCache>
                <c:ptCount val="25"/>
                <c:pt idx="0">
                  <c:v>United States</c:v>
                </c:pt>
                <c:pt idx="1">
                  <c:v>Canada</c:v>
                </c:pt>
                <c:pt idx="2">
                  <c:v>Italy</c:v>
                </c:pt>
                <c:pt idx="3">
                  <c:v>Norway</c:v>
                </c:pt>
                <c:pt idx="4">
                  <c:v>Australia</c:v>
                </c:pt>
                <c:pt idx="5">
                  <c:v>Luxembourg</c:v>
                </c:pt>
                <c:pt idx="6">
                  <c:v>Iceland</c:v>
                </c:pt>
                <c:pt idx="7">
                  <c:v>Denmark</c:v>
                </c:pt>
                <c:pt idx="8">
                  <c:v>Switzerland</c:v>
                </c:pt>
                <c:pt idx="9">
                  <c:v>Finland</c:v>
                </c:pt>
                <c:pt idx="10">
                  <c:v>Ireland</c:v>
                </c:pt>
                <c:pt idx="11">
                  <c:v>Portugal</c:v>
                </c:pt>
                <c:pt idx="12">
                  <c:v>Sweden</c:v>
                </c:pt>
                <c:pt idx="13">
                  <c:v>Belgium</c:v>
                </c:pt>
                <c:pt idx="14">
                  <c:v>Austria</c:v>
                </c:pt>
                <c:pt idx="15">
                  <c:v>Mexico</c:v>
                </c:pt>
                <c:pt idx="16">
                  <c:v>United Kingdom</c:v>
                </c:pt>
                <c:pt idx="17">
                  <c:v>New Zealand</c:v>
                </c:pt>
                <c:pt idx="18">
                  <c:v>France</c:v>
                </c:pt>
                <c:pt idx="19">
                  <c:v>Germany</c:v>
                </c:pt>
                <c:pt idx="20">
                  <c:v>Greece</c:v>
                </c:pt>
                <c:pt idx="21">
                  <c:v>Turkey</c:v>
                </c:pt>
                <c:pt idx="22">
                  <c:v>Netherlands</c:v>
                </c:pt>
                <c:pt idx="23">
                  <c:v>Spain</c:v>
                </c:pt>
                <c:pt idx="24">
                  <c:v>Japan</c:v>
                </c:pt>
              </c:strCache>
            </c:strRef>
          </c:cat>
          <c:val>
            <c:numRef>
              <c:f>Sheet1!$B$2:$B$26</c:f>
              <c:numCache>
                <c:formatCode>0.000_);\(0.000\)</c:formatCode>
                <c:ptCount val="25"/>
                <c:pt idx="0">
                  <c:v>1</c:v>
                </c:pt>
                <c:pt idx="1">
                  <c:v>0.84297520661157033</c:v>
                </c:pt>
                <c:pt idx="2">
                  <c:v>0.81028571428571428</c:v>
                </c:pt>
                <c:pt idx="3">
                  <c:v>0.76696832579185525</c:v>
                </c:pt>
                <c:pt idx="4">
                  <c:v>0.74820143884892099</c:v>
                </c:pt>
                <c:pt idx="5">
                  <c:v>0.74511930585683295</c:v>
                </c:pt>
                <c:pt idx="6">
                  <c:v>0.74356333676622044</c:v>
                </c:pt>
                <c:pt idx="7">
                  <c:v>0.74178403755868549</c:v>
                </c:pt>
                <c:pt idx="8">
                  <c:v>0.74137931034482762</c:v>
                </c:pt>
                <c:pt idx="9">
                  <c:v>0.73346897253306209</c:v>
                </c:pt>
                <c:pt idx="10">
                  <c:v>0.71470588235294119</c:v>
                </c:pt>
                <c:pt idx="11">
                  <c:v>0.70297029702970304</c:v>
                </c:pt>
                <c:pt idx="12">
                  <c:v>0.69913419913419916</c:v>
                </c:pt>
                <c:pt idx="13">
                  <c:v>0.6907675194660734</c:v>
                </c:pt>
                <c:pt idx="14">
                  <c:v>0.67391304347826086</c:v>
                </c:pt>
                <c:pt idx="15">
                  <c:v>0.66619915848527356</c:v>
                </c:pt>
                <c:pt idx="16">
                  <c:v>0.66255778120184894</c:v>
                </c:pt>
                <c:pt idx="17">
                  <c:v>0.66233766233766234</c:v>
                </c:pt>
                <c:pt idx="18">
                  <c:v>0.66088840736728061</c:v>
                </c:pt>
                <c:pt idx="19">
                  <c:v>0.64277715565509508</c:v>
                </c:pt>
                <c:pt idx="20">
                  <c:v>0.64245014245014254</c:v>
                </c:pt>
                <c:pt idx="21">
                  <c:v>0.63133640552995396</c:v>
                </c:pt>
                <c:pt idx="22">
                  <c:v>0.62806236080178168</c:v>
                </c:pt>
                <c:pt idx="23">
                  <c:v>0.61979166666666663</c:v>
                </c:pt>
                <c:pt idx="24">
                  <c:v>0.49846153846153846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8"/>
        <c:axId val="100199040"/>
        <c:axId val="100930304"/>
      </c:barChart>
      <c:catAx>
        <c:axId val="10019904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95" b="1" i="0" u="none" strike="noStrike" baseline="0">
                    <a:solidFill>
                      <a:srgbClr val="FFFFFF"/>
                    </a:solidFill>
                    <a:latin typeface="Arial MT"/>
                    <a:ea typeface="Arial MT"/>
                    <a:cs typeface="Arial MT"/>
                  </a:defRPr>
                </a:pPr>
                <a:endParaRPr lang="en-US"/>
              </a:p>
            </c:rich>
          </c:tx>
          <c:layout>
            <c:manualLayout>
              <c:xMode val="edge"/>
              <c:yMode val="edge"/>
              <c:x val="0.62042175360711072"/>
              <c:y val="0.91568627450980966"/>
            </c:manualLayout>
          </c:layout>
          <c:overlay val="0"/>
          <c:spPr>
            <a:noFill/>
            <a:ln w="24325">
              <a:noFill/>
            </a:ln>
          </c:spPr>
        </c:title>
        <c:numFmt formatCode="0_);\(0\)" sourceLinked="1"/>
        <c:majorTickMark val="none"/>
        <c:minorTickMark val="none"/>
        <c:tickLblPos val="nextTo"/>
        <c:spPr>
          <a:noFill/>
          <a:ln w="12162">
            <a:noFill/>
            <a:prstDash val="solid"/>
          </a:ln>
        </c:spPr>
        <c:txPr>
          <a:bodyPr rot="2400000" vert="horz" anchor="t" anchorCtr="0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 Narrow" pitchFamily="34" charset="0"/>
                <a:ea typeface="Arial MT"/>
                <a:cs typeface="Arial MT"/>
              </a:defRPr>
            </a:pPr>
            <a:endParaRPr lang="en-US"/>
          </a:p>
        </c:txPr>
        <c:crossAx val="100930304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100930304"/>
        <c:scaling>
          <c:orientation val="minMax"/>
          <c:max val="1"/>
          <c:min val="0"/>
        </c:scaling>
        <c:delete val="0"/>
        <c:axPos val="r"/>
        <c:majorGridlines/>
        <c:numFmt formatCode="0.0" sourceLinked="0"/>
        <c:majorTickMark val="out"/>
        <c:minorTickMark val="none"/>
        <c:tickLblPos val="nextTo"/>
        <c:spPr>
          <a:noFill/>
          <a:ln w="12162">
            <a:solidFill>
              <a:srgbClr val="FFFFFF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 Narrow" pitchFamily="34" charset="0"/>
                <a:ea typeface="Arial MT"/>
                <a:cs typeface="Arial MT"/>
              </a:defRPr>
            </a:pPr>
            <a:endParaRPr lang="en-US"/>
          </a:p>
        </c:txPr>
        <c:crossAx val="100199040"/>
        <c:crosses val="max"/>
        <c:crossBetween val="between"/>
        <c:majorUnit val="0.1"/>
        <c:minorUnit val="0.05"/>
      </c:valAx>
      <c:spPr>
        <a:solidFill>
          <a:srgbClr val="B7ECFF"/>
        </a:solidFill>
        <a:ln w="24325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24" b="1" i="0" u="none" strike="noStrike" baseline="0">
          <a:solidFill>
            <a:schemeClr val="tx1"/>
          </a:solidFill>
          <a:latin typeface="Tahoma"/>
          <a:ea typeface="Tahoma"/>
          <a:cs typeface="Tahoma"/>
        </a:defRPr>
      </a:pPr>
      <a:endParaRPr lang="en-US"/>
    </a:p>
  </c:tx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0.04188</cdr:x>
      <cdr:y>0.07595</cdr:y>
    </cdr:from>
    <cdr:to>
      <cdr:x>0.3644</cdr:x>
      <cdr:y>0.13925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81000" y="457200"/>
          <a:ext cx="2933763" cy="3810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ahoma"/>
            </a:defRPr>
          </a:lvl1pPr>
          <a:lvl2pPr marL="457200" indent="0">
            <a:defRPr sz="1100">
              <a:latin typeface="Tahoma"/>
            </a:defRPr>
          </a:lvl2pPr>
          <a:lvl3pPr marL="914400" indent="0">
            <a:defRPr sz="1100">
              <a:latin typeface="Tahoma"/>
            </a:defRPr>
          </a:lvl3pPr>
          <a:lvl4pPr marL="1371600" indent="0">
            <a:defRPr sz="1100">
              <a:latin typeface="Tahoma"/>
            </a:defRPr>
          </a:lvl4pPr>
          <a:lvl5pPr marL="1828800" indent="0">
            <a:defRPr sz="1100">
              <a:latin typeface="Tahoma"/>
            </a:defRPr>
          </a:lvl5pPr>
          <a:lvl6pPr marL="2286000" indent="0">
            <a:defRPr sz="1100">
              <a:latin typeface="Tahoma"/>
            </a:defRPr>
          </a:lvl6pPr>
          <a:lvl7pPr marL="2743200" indent="0">
            <a:defRPr sz="1100">
              <a:latin typeface="Tahoma"/>
            </a:defRPr>
          </a:lvl7pPr>
          <a:lvl8pPr marL="3200400" indent="0">
            <a:defRPr sz="1100">
              <a:latin typeface="Tahoma"/>
            </a:defRPr>
          </a:lvl8pPr>
          <a:lvl9pPr marL="3657600" indent="0">
            <a:defRPr sz="1100">
              <a:latin typeface="Tahoma"/>
            </a:defRPr>
          </a:lvl9pPr>
        </a:lstStyle>
        <a:p xmlns:a="http://schemas.openxmlformats.org/drawingml/2006/main">
          <a:r>
            <a:rPr lang="en-US" sz="1800" b="0" dirty="0" smtClean="0">
              <a:latin typeface="Arial Narrow" pitchFamily="34" charset="0"/>
            </a:rPr>
            <a:t>Ratio: health </a:t>
          </a:r>
          <a:r>
            <a:rPr lang="en-US" sz="1800" dirty="0">
              <a:latin typeface="Arial Narrow" pitchFamily="34" charset="0"/>
            </a:rPr>
            <a:t>p</a:t>
          </a:r>
          <a:r>
            <a:rPr lang="en-US" sz="1800" b="0" dirty="0" smtClean="0">
              <a:latin typeface="Arial Narrow" pitchFamily="34" charset="0"/>
            </a:rPr>
            <a:t>urchasing </a:t>
          </a:r>
          <a:r>
            <a:rPr lang="en-US" sz="1800" dirty="0">
              <a:latin typeface="Arial Narrow" pitchFamily="34" charset="0"/>
            </a:rPr>
            <a:t>p</a:t>
          </a:r>
          <a:r>
            <a:rPr lang="en-US" sz="1800" b="0" dirty="0" smtClean="0">
              <a:latin typeface="Arial Narrow" pitchFamily="34" charset="0"/>
            </a:rPr>
            <a:t>ower </a:t>
          </a:r>
          <a:r>
            <a:rPr lang="en-US" sz="1800" dirty="0">
              <a:latin typeface="Arial Narrow" pitchFamily="34" charset="0"/>
            </a:rPr>
            <a:t>p</a:t>
          </a:r>
          <a:r>
            <a:rPr lang="en-US" sz="1800" b="0" dirty="0" smtClean="0">
              <a:latin typeface="Arial Narrow" pitchFamily="34" charset="0"/>
            </a:rPr>
            <a:t>arity /GDP PPP in 2007 (both PPP’s indexed to U.S. prices)</a:t>
          </a:r>
          <a:endParaRPr lang="en-US" sz="1800" b="0" dirty="0">
            <a:latin typeface="Arial Narrow" pitchFamily="34" charset="0"/>
          </a:endParaRPr>
        </a:p>
      </cdr:txBody>
    </cdr:sp>
  </cdr:relSizeAnchor>
  <cdr:relSizeAnchor xmlns:cdr="http://schemas.openxmlformats.org/drawingml/2006/chartDrawing">
    <cdr:from>
      <cdr:x>0.05864</cdr:x>
      <cdr:y>0.8481</cdr:y>
    </cdr:from>
    <cdr:to>
      <cdr:x>0.15916</cdr:x>
      <cdr:y>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33400" y="51816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2B9D8A-260B-48AD-A34A-B3E7822A0D90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3B396C-DAA3-491A-A53B-E8D5FDAF2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469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BCB198-071A-4642-9381-B01F4DE9556D}" type="slidenum">
              <a:rPr lang="en-US"/>
              <a:pPr/>
              <a:t>1</a:t>
            </a:fld>
            <a:endParaRPr 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1.4b | RATIO OF HEALTH PPP TO GDP PPP FOR SELECTED OECD COUNTRIES, 2007</a:t>
            </a: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744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249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5494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D40349-0088-4757-9CC8-986A81ECF4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139455"/>
      </p:ext>
    </p:extLst>
  </p:cSld>
  <p:clrMapOvr>
    <a:masterClrMapping/>
  </p:clrMapOvr>
  <p:transition>
    <p:zoom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240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98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236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473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352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203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633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473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438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9154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  <a:effectLst/>
                <a:latin typeface="Arial Narrow" pitchFamily="34" charset="0"/>
              </a:rPr>
              <a:t>1.4b | Failure to account for higher U.S. health prices greatly exaggerates per capita health cost differences between OECD nations and the U.S.</a:t>
            </a:r>
          </a:p>
        </p:txBody>
      </p:sp>
      <p:graphicFrame>
        <p:nvGraphicFramePr>
          <p:cNvPr id="5" name="Object 3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536843563"/>
              </p:ext>
            </p:extLst>
          </p:nvPr>
        </p:nvGraphicFramePr>
        <p:xfrm>
          <a:off x="0" y="838200"/>
          <a:ext cx="9096375" cy="601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1"/>
          <p:cNvSpPr txBox="1"/>
          <p:nvPr/>
        </p:nvSpPr>
        <p:spPr>
          <a:xfrm>
            <a:off x="609600" y="5791200"/>
            <a:ext cx="7924800" cy="83820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0" dirty="0" smtClean="0">
                <a:solidFill>
                  <a:srgbClr val="000000"/>
                </a:solidFill>
                <a:latin typeface="Arial Narrow" pitchFamily="34" charset="0"/>
              </a:rPr>
              <a:t>Note: the lower the ratio of health PPP to GDP PPP, the more the traditional measure of per </a:t>
            </a:r>
          </a:p>
          <a:p>
            <a:r>
              <a:rPr lang="en-US" sz="1800" dirty="0" smtClean="0">
                <a:solidFill>
                  <a:srgbClr val="000000"/>
                </a:solidFill>
                <a:latin typeface="Arial Narrow" pitchFamily="34" charset="0"/>
              </a:rPr>
              <a:t>spending (based on GDP PPP) exaggerates the actual difference in real health spending </a:t>
            </a:r>
          </a:p>
          <a:p>
            <a:r>
              <a:rPr lang="en-US" sz="1800" dirty="0" smtClean="0">
                <a:solidFill>
                  <a:srgbClr val="000000"/>
                </a:solidFill>
                <a:latin typeface="Arial Narrow" pitchFamily="34" charset="0"/>
              </a:rPr>
              <a:t>between a g</a:t>
            </a:r>
            <a:r>
              <a:rPr lang="en-US" sz="1800" b="0" dirty="0" smtClean="0">
                <a:solidFill>
                  <a:srgbClr val="000000"/>
                </a:solidFill>
                <a:latin typeface="Arial Narrow" pitchFamily="34" charset="0"/>
              </a:rPr>
              <a:t>iven country and the U.S. in terms of constant health purchasing power.</a:t>
            </a:r>
            <a:endParaRPr lang="en-US" sz="1800" b="0" dirty="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 rot="16200000">
            <a:off x="-2304542" y="3732311"/>
            <a:ext cx="5181599" cy="3077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000000"/>
                </a:solidFill>
              </a:rPr>
              <a:t>From The American Health Economy Illustrated Online</a:t>
            </a:r>
            <a:endParaRPr lang="en-US" sz="14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8263433"/>
      </p:ext>
    </p:extLst>
  </p:cSld>
  <p:clrMapOvr>
    <a:masterClrMapping/>
  </p:clrMapOvr>
  <p:transition>
    <p:zoom dir="in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Whirlpool 1">
    <a:dk1>
      <a:srgbClr val="000066"/>
    </a:dk1>
    <a:lt1>
      <a:srgbClr val="FFFFFF"/>
    </a:lt1>
    <a:dk2>
      <a:srgbClr val="0000CC"/>
    </a:dk2>
    <a:lt2>
      <a:srgbClr val="CCFFFF"/>
    </a:lt2>
    <a:accent1>
      <a:srgbClr val="CC99FF"/>
    </a:accent1>
    <a:accent2>
      <a:srgbClr val="9999FF"/>
    </a:accent2>
    <a:accent3>
      <a:srgbClr val="AAAAE2"/>
    </a:accent3>
    <a:accent4>
      <a:srgbClr val="DADADA"/>
    </a:accent4>
    <a:accent5>
      <a:srgbClr val="E2CAFF"/>
    </a:accent5>
    <a:accent6>
      <a:srgbClr val="8A8AE7"/>
    </a:accent6>
    <a:hlink>
      <a:srgbClr val="99CCFF"/>
    </a:hlink>
    <a:folHlink>
      <a:srgbClr val="0066FF"/>
    </a:folHlink>
  </a:clrScheme>
  <a:fontScheme name="Whirlpool">
    <a:majorFont>
      <a:latin typeface="Tahoma"/>
      <a:ea typeface=""/>
      <a:cs typeface=""/>
    </a:majorFont>
    <a:minorFont>
      <a:latin typeface="Tahoma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119</Words>
  <Application>Microsoft Office PowerPoint</Application>
  <PresentationFormat>On-screen Show (4:3)</PresentationFormat>
  <Paragraphs>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1.4b | Failure to account for higher U.S. health prices greatly exaggerates per capita health cost differences between OECD nations and the U.S.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1.4b | Failure to account for higher U.S. health prices greatly exaggerates per capita health cost differences between OECD nations and the U.S.</dc:title>
  <dc:creator>Jia Yao</dc:creator>
  <cp:lastModifiedBy>Jia Yao</cp:lastModifiedBy>
  <cp:revision>2</cp:revision>
  <dcterms:created xsi:type="dcterms:W3CDTF">2013-09-03T15:25:08Z</dcterms:created>
  <dcterms:modified xsi:type="dcterms:W3CDTF">2013-09-03T15:29:52Z</dcterms:modified>
</cp:coreProperties>
</file>