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1" tx1="lt1" bg2="dk2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25" b="1" i="1" u="none" strike="noStrike" baseline="0">
                <a:solidFill>
                  <a:srgbClr val="5E5E5E"/>
                </a:solidFill>
                <a:latin typeface="Arial MT"/>
                <a:ea typeface="Arial MT"/>
                <a:cs typeface="Arial MT"/>
              </a:defRPr>
            </a:pPr>
            <a:endParaRPr lang="en-US"/>
          </a:p>
        </c:rich>
      </c:tx>
      <c:layout>
        <c:manualLayout>
          <c:xMode val="edge"/>
          <c:yMode val="edge"/>
          <c:x val="0.49611542730299996"/>
          <c:y val="1.9607843137254902E-2"/>
        </c:manualLayout>
      </c:layout>
      <c:overlay val="0"/>
      <c:spPr>
        <a:noFill/>
        <a:ln w="24325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5.1441314196627674E-2"/>
          <c:y val="0.11256005649896171"/>
          <c:w val="0.87781309291225817"/>
          <c:h val="0.4829896342071164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Using U.S. GDP PPP</c:v>
                </c:pt>
              </c:strCache>
            </c:strRef>
          </c:tx>
          <c:spPr>
            <a:solidFill>
              <a:srgbClr val="002060"/>
            </a:solidFill>
            <a:ln w="24325">
              <a:noFill/>
            </a:ln>
          </c:spPr>
          <c:invertIfNegative val="0"/>
          <c:dLbls>
            <c:delete val="1"/>
          </c:dLbls>
          <c:cat>
            <c:strRef>
              <c:f>Sheet1!$A$2:$A$11</c:f>
              <c:strCache>
                <c:ptCount val="10"/>
                <c:pt idx="0">
                  <c:v>United States</c:v>
                </c:pt>
                <c:pt idx="1">
                  <c:v>Norway (#2)</c:v>
                </c:pt>
                <c:pt idx="2">
                  <c:v>Switzerland (#3)</c:v>
                </c:pt>
                <c:pt idx="3">
                  <c:v>Luxembourg (#4)</c:v>
                </c:pt>
                <c:pt idx="4">
                  <c:v>Canada (#5)</c:v>
                </c:pt>
                <c:pt idx="5">
                  <c:v>France (#8)</c:v>
                </c:pt>
                <c:pt idx="6">
                  <c:v>Germany (#10)</c:v>
                </c:pt>
                <c:pt idx="7">
                  <c:v>United Kingdom (#16)</c:v>
                </c:pt>
                <c:pt idx="8">
                  <c:v>Japan (#18)</c:v>
                </c:pt>
                <c:pt idx="9">
                  <c:v>Italy (#20)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 formatCode="0_);\(0\)">
                  <c:v>100</c:v>
                </c:pt>
                <c:pt idx="1">
                  <c:v>65.336076817558293</c:v>
                </c:pt>
                <c:pt idx="2">
                  <c:v>60.589849108367623</c:v>
                </c:pt>
                <c:pt idx="3">
                  <c:v>60.409110986978895</c:v>
                </c:pt>
                <c:pt idx="4">
                  <c:v>53.42935528120713</c:v>
                </c:pt>
                <c:pt idx="5">
                  <c:v>49.396433470507546</c:v>
                </c:pt>
                <c:pt idx="6">
                  <c:v>49.218106995884774</c:v>
                </c:pt>
                <c:pt idx="7">
                  <c:v>41.042524005486968</c:v>
                </c:pt>
                <c:pt idx="8">
                  <c:v>37.461776899902098</c:v>
                </c:pt>
                <c:pt idx="9">
                  <c:v>36.844993141289436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Using U.S. health care PPP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elete val="1"/>
          </c:dLbls>
          <c:cat>
            <c:strRef>
              <c:f>Sheet1!$A$2:$A$11</c:f>
              <c:strCache>
                <c:ptCount val="10"/>
                <c:pt idx="0">
                  <c:v>United States</c:v>
                </c:pt>
                <c:pt idx="1">
                  <c:v>Norway (#2)</c:v>
                </c:pt>
                <c:pt idx="2">
                  <c:v>Switzerland (#3)</c:v>
                </c:pt>
                <c:pt idx="3">
                  <c:v>Luxembourg (#4)</c:v>
                </c:pt>
                <c:pt idx="4">
                  <c:v>Canada (#5)</c:v>
                </c:pt>
                <c:pt idx="5">
                  <c:v>France (#8)</c:v>
                </c:pt>
                <c:pt idx="6">
                  <c:v>Germany (#10)</c:v>
                </c:pt>
                <c:pt idx="7">
                  <c:v>United Kingdom (#16)</c:v>
                </c:pt>
                <c:pt idx="8">
                  <c:v>Japan (#18)</c:v>
                </c:pt>
                <c:pt idx="9">
                  <c:v>Italy (#20)</c:v>
                </c:pt>
              </c:strCache>
            </c:strRef>
          </c:cat>
          <c:val>
            <c:numRef>
              <c:f>Sheet1!$C$2:$C$11</c:f>
              <c:numCache>
                <c:formatCode>#,##0</c:formatCode>
                <c:ptCount val="10"/>
                <c:pt idx="0" formatCode="0_);\(0\)">
                  <c:v>100</c:v>
                </c:pt>
                <c:pt idx="1">
                  <c:v>85.187451189854769</c:v>
                </c:pt>
                <c:pt idx="2">
                  <c:v>81.725842983379593</c:v>
                </c:pt>
                <c:pt idx="3">
                  <c:v>81.073071804941108</c:v>
                </c:pt>
                <c:pt idx="4">
                  <c:v>63.381882245353559</c:v>
                </c:pt>
                <c:pt idx="5">
                  <c:v>74.742472284063055</c:v>
                </c:pt>
                <c:pt idx="6">
                  <c:v>76.571027085932243</c:v>
                </c:pt>
                <c:pt idx="7">
                  <c:v>61.94557692921174</c:v>
                </c:pt>
                <c:pt idx="8">
                  <c:v>75.154799336223348</c:v>
                </c:pt>
                <c:pt idx="9">
                  <c:v>45.471606486076524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102101760"/>
        <c:axId val="117869568"/>
      </c:barChart>
      <c:catAx>
        <c:axId val="1021017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95" b="1" i="0" u="none" strike="noStrike" baseline="0">
                    <a:solidFill>
                      <a:srgbClr val="FFFFFF"/>
                    </a:solidFill>
                    <a:latin typeface="Arial MT"/>
                    <a:ea typeface="Arial MT"/>
                    <a:cs typeface="Arial MT"/>
                  </a:defRPr>
                </a:pPr>
                <a:endParaRPr lang="en-US"/>
              </a:p>
            </c:rich>
          </c:tx>
          <c:layout>
            <c:manualLayout>
              <c:xMode val="edge"/>
              <c:yMode val="edge"/>
              <c:x val="0.6204217536071106"/>
              <c:y val="0.91568627450980955"/>
            </c:manualLayout>
          </c:layout>
          <c:overlay val="0"/>
          <c:spPr>
            <a:noFill/>
            <a:ln w="24325">
              <a:noFill/>
            </a:ln>
          </c:spPr>
        </c:title>
        <c:numFmt formatCode="0_);\(0\)" sourceLinked="1"/>
        <c:majorTickMark val="none"/>
        <c:minorTickMark val="none"/>
        <c:tickLblPos val="nextTo"/>
        <c:spPr>
          <a:noFill/>
          <a:ln w="12162">
            <a:noFill/>
            <a:prstDash val="solid"/>
          </a:ln>
        </c:spPr>
        <c:txPr>
          <a:bodyPr rot="1200000" vert="horz" anchor="t" anchorCtr="0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178695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17869568"/>
        <c:scaling>
          <c:orientation val="minMax"/>
          <c:max val="100"/>
          <c:min val="0"/>
        </c:scaling>
        <c:delete val="0"/>
        <c:axPos val="r"/>
        <c:majorGridlines/>
        <c:numFmt formatCode="#,##0" sourceLinked="0"/>
        <c:majorTickMark val="out"/>
        <c:minorTickMark val="none"/>
        <c:tickLblPos val="nextTo"/>
        <c:spPr>
          <a:noFill/>
          <a:ln w="12162">
            <a:solidFill>
              <a:srgbClr val="FFFFFF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 Narrow" pitchFamily="34" charset="0"/>
                <a:ea typeface="Arial MT"/>
                <a:cs typeface="Arial MT"/>
              </a:defRPr>
            </a:pPr>
            <a:endParaRPr lang="en-US"/>
          </a:p>
        </c:txPr>
        <c:crossAx val="102101760"/>
        <c:crosses val="max"/>
        <c:crossBetween val="between"/>
        <c:majorUnit val="10"/>
        <c:minorUnit val="5"/>
      </c:valAx>
      <c:spPr>
        <a:solidFill>
          <a:srgbClr val="B7ECFF"/>
        </a:solidFill>
        <a:ln w="24325">
          <a:noFill/>
        </a:ln>
      </c:spPr>
    </c:plotArea>
    <c:legend>
      <c:legendPos val="t"/>
      <c:layout>
        <c:manualLayout>
          <c:xMode val="edge"/>
          <c:yMode val="edge"/>
          <c:x val="0.29085074891954404"/>
          <c:y val="0.1255151333931363"/>
          <c:w val="0.62716171756725902"/>
          <c:h val="5.2623675205156324E-2"/>
        </c:manualLayout>
      </c:layout>
      <c:overlay val="0"/>
      <c:spPr>
        <a:solidFill>
          <a:srgbClr val="FFFFFF"/>
        </a:solidFill>
        <a:ln w="24325">
          <a:solidFill>
            <a:srgbClr val="000000"/>
          </a:solidFill>
        </a:ln>
      </c:spPr>
      <c:txPr>
        <a:bodyPr/>
        <a:lstStyle/>
        <a:p>
          <a:pPr>
            <a:defRPr sz="1585" b="0" i="0" u="none" strike="noStrike" baseline="0">
              <a:solidFill>
                <a:srgbClr val="000000"/>
              </a:solidFill>
              <a:latin typeface="Tahoma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4" b="1" i="0" u="none" strike="noStrike" baseline="0">
          <a:solidFill>
            <a:schemeClr val="tx1"/>
          </a:solidFill>
          <a:latin typeface="Tahoma"/>
          <a:ea typeface="Tahoma"/>
          <a:cs typeface="Tahoma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0.05156</cdr:x>
      <cdr:y>0.05063</cdr:y>
    </cdr:from>
    <cdr:to>
      <cdr:x>0.22748</cdr:x>
      <cdr:y>0.11393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200" y="304800"/>
          <a:ext cx="1560019" cy="381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Per capita </a:t>
          </a:r>
          <a:r>
            <a:rPr lang="en-US" sz="1800" dirty="0">
              <a:latin typeface="Arial Narrow" pitchFamily="34" charset="0"/>
            </a:rPr>
            <a:t>h</a:t>
          </a:r>
          <a:r>
            <a:rPr lang="en-US" sz="1800" b="0" dirty="0" smtClean="0">
              <a:latin typeface="Arial Narrow" pitchFamily="34" charset="0"/>
            </a:rPr>
            <a:t>ealth </a:t>
          </a:r>
          <a:r>
            <a:rPr lang="en-US" sz="1800" dirty="0">
              <a:latin typeface="Arial Narrow" pitchFamily="34" charset="0"/>
            </a:rPr>
            <a:t>s</a:t>
          </a:r>
          <a:r>
            <a:rPr lang="en-US" sz="1800" b="0" dirty="0" smtClean="0">
              <a:latin typeface="Arial Narrow" pitchFamily="34" charset="0"/>
            </a:rPr>
            <a:t>pending </a:t>
          </a:r>
          <a:r>
            <a:rPr lang="en-US" sz="1800" dirty="0">
              <a:latin typeface="Arial Narrow" pitchFamily="34" charset="0"/>
            </a:rPr>
            <a:t>a</a:t>
          </a:r>
          <a:r>
            <a:rPr lang="en-US" sz="1800" b="0" dirty="0" smtClean="0">
              <a:latin typeface="Arial Narrow" pitchFamily="34" charset="0"/>
            </a:rPr>
            <a:t>s a percentage of U.S. per </a:t>
          </a:r>
          <a:r>
            <a:rPr lang="en-US" sz="1800" dirty="0">
              <a:latin typeface="Arial Narrow" pitchFamily="34" charset="0"/>
            </a:rPr>
            <a:t>c</a:t>
          </a:r>
          <a:r>
            <a:rPr lang="en-US" sz="1800" b="0" dirty="0" smtClean="0">
              <a:latin typeface="Arial Narrow" pitchFamily="34" charset="0"/>
            </a:rPr>
            <a:t>apita NHE (2007)</a:t>
          </a:r>
          <a:endParaRPr lang="en-US" sz="1800" b="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0.02386</cdr:x>
      <cdr:y>0.74684</cdr:y>
    </cdr:from>
    <cdr:to>
      <cdr:x>0.19978</cdr:x>
      <cdr:y>0.81014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11547" y="4495800"/>
          <a:ext cx="1560019" cy="3810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Tahoma"/>
            </a:defRPr>
          </a:lvl1pPr>
          <a:lvl2pPr marL="457200" indent="0">
            <a:defRPr sz="1100">
              <a:latin typeface="Tahoma"/>
            </a:defRPr>
          </a:lvl2pPr>
          <a:lvl3pPr marL="914400" indent="0">
            <a:defRPr sz="1100">
              <a:latin typeface="Tahoma"/>
            </a:defRPr>
          </a:lvl3pPr>
          <a:lvl4pPr marL="1371600" indent="0">
            <a:defRPr sz="1100">
              <a:latin typeface="Tahoma"/>
            </a:defRPr>
          </a:lvl4pPr>
          <a:lvl5pPr marL="1828800" indent="0">
            <a:defRPr sz="1100">
              <a:latin typeface="Tahoma"/>
            </a:defRPr>
          </a:lvl5pPr>
          <a:lvl6pPr marL="2286000" indent="0">
            <a:defRPr sz="1100">
              <a:latin typeface="Tahoma"/>
            </a:defRPr>
          </a:lvl6pPr>
          <a:lvl7pPr marL="2743200" indent="0">
            <a:defRPr sz="1100">
              <a:latin typeface="Tahoma"/>
            </a:defRPr>
          </a:lvl7pPr>
          <a:lvl8pPr marL="3200400" indent="0">
            <a:defRPr sz="1100">
              <a:latin typeface="Tahoma"/>
            </a:defRPr>
          </a:lvl8pPr>
          <a:lvl9pPr marL="3657600" indent="0">
            <a:defRPr sz="1100">
              <a:latin typeface="Tahoma"/>
            </a:defRPr>
          </a:lvl9pPr>
        </a:lstStyle>
        <a:p xmlns:a="http://schemas.openxmlformats.org/drawingml/2006/main">
          <a:r>
            <a:rPr lang="en-US" sz="1800" dirty="0" smtClean="0">
              <a:latin typeface="Arial Narrow" pitchFamily="34" charset="0"/>
            </a:rPr>
            <a:t>Note: Numbers in parentheses show OECD country ranking on health spending per capita using </a:t>
          </a:r>
        </a:p>
        <a:p xmlns:a="http://schemas.openxmlformats.org/drawingml/2006/main">
          <a:r>
            <a:rPr lang="en-US" sz="1800" dirty="0" smtClean="0">
              <a:latin typeface="Arial Narrow" pitchFamily="34" charset="0"/>
            </a:rPr>
            <a:t>GDP PPP index. </a:t>
          </a:r>
          <a:r>
            <a:rPr lang="en-US" sz="1800" b="0" dirty="0" smtClean="0">
              <a:latin typeface="Arial Narrow" pitchFamily="34" charset="0"/>
            </a:rPr>
            <a:t>The GDP purchasing power index (PPP) standardizes health spending in terms of </a:t>
          </a:r>
        </a:p>
        <a:p xmlns:a="http://schemas.openxmlformats.org/drawingml/2006/main">
          <a:r>
            <a:rPr lang="en-US" sz="1800" b="0" dirty="0" smtClean="0">
              <a:latin typeface="Arial Narrow" pitchFamily="34" charset="0"/>
            </a:rPr>
            <a:t>its general </a:t>
          </a:r>
          <a:r>
            <a:rPr lang="en-US" sz="1800" dirty="0" smtClean="0">
              <a:latin typeface="Arial Narrow" pitchFamily="34" charset="0"/>
            </a:rPr>
            <a:t>purchasing power in the U.S. economy. The health care PPP standardizes spending in </a:t>
          </a:r>
        </a:p>
        <a:p xmlns:a="http://schemas.openxmlformats.org/drawingml/2006/main">
          <a:r>
            <a:rPr lang="en-US" sz="1800" dirty="0" smtClean="0">
              <a:latin typeface="Arial Narrow" pitchFamily="34" charset="0"/>
            </a:rPr>
            <a:t>terms of its power to purchase a standardized bundle of health care goods and services in the U.S.</a:t>
          </a:r>
          <a:endParaRPr lang="en-US" sz="1800" b="0" dirty="0">
            <a:latin typeface="Arial Narrow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8AFB8-EF53-4C86-AD79-810C662FB15B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4C6DF8-FEBA-4FB3-9164-D11D49589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289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BCB198-071A-4642-9381-B01F4DE9556D}" type="slidenum">
              <a:rPr lang="en-US"/>
              <a:pPr/>
              <a:t>1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Arial Narrow" pitchFamily="34" charset="0"/>
              </a:rPr>
              <a:t>1.4a | NATIONAL HEALTH EXPENDITURES PER CAPITA FOR SELECTED INDUSTRIALIZED COUNTRIES, 2007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4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4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49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0349-0088-4757-9CC8-986A81ECF4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1802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40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8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3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73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5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3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73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EE52-E0F1-4B8C-84CE-1199D26AB4F3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CD1E3-6571-415A-A12E-2D839E8C6A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38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effectLst/>
                <a:latin typeface="Arial Narrow" pitchFamily="34" charset="0"/>
              </a:rPr>
              <a:t>1.4a | The difference in per capita health spending between the U.S. and its G7 competitors is much smaller when adjusted for U.S. health prices</a:t>
            </a:r>
          </a:p>
        </p:txBody>
      </p:sp>
      <p:graphicFrame>
        <p:nvGraphicFramePr>
          <p:cNvPr id="5" name="Object 3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426018750"/>
              </p:ext>
            </p:extLst>
          </p:nvPr>
        </p:nvGraphicFramePr>
        <p:xfrm>
          <a:off x="228600" y="838200"/>
          <a:ext cx="8867775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-2304542" y="3732311"/>
            <a:ext cx="5181599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</a:rPr>
              <a:t>From The American Health Economy Illustrated Online</a:t>
            </a:r>
            <a:endParaRPr lang="en-US" sz="1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052000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hirlpool 1">
    <a:dk1>
      <a:srgbClr val="000066"/>
    </a:dk1>
    <a:lt1>
      <a:srgbClr val="FFFFFF"/>
    </a:lt1>
    <a:dk2>
      <a:srgbClr val="0000CC"/>
    </a:dk2>
    <a:lt2>
      <a:srgbClr val="CCFFFF"/>
    </a:lt2>
    <a:accent1>
      <a:srgbClr val="CC99FF"/>
    </a:accent1>
    <a:accent2>
      <a:srgbClr val="9999FF"/>
    </a:accent2>
    <a:accent3>
      <a:srgbClr val="AAAAE2"/>
    </a:accent3>
    <a:accent4>
      <a:srgbClr val="DADADA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  <a:fontScheme name="Whirlpool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1.4a | The difference in per capita health spending between the U.S. and its G7 competitors is much smaller when adjusted for U.S. health prices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1.4a | The difference in per capita health spending between the U.S. and its G7 competitors is much smaller when adjusted for U.S. health prices</dc:title>
  <dc:creator>Jia Yao</dc:creator>
  <cp:lastModifiedBy>Jia Yao</cp:lastModifiedBy>
  <cp:revision>2</cp:revision>
  <dcterms:created xsi:type="dcterms:W3CDTF">2013-09-03T15:25:08Z</dcterms:created>
  <dcterms:modified xsi:type="dcterms:W3CDTF">2013-09-03T15:29:31Z</dcterms:modified>
</cp:coreProperties>
</file>