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6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441314196627674E-2"/>
          <c:y val="0.11256005649896171"/>
          <c:w val="0.87781309291225817"/>
          <c:h val="0.482989634207116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Using U.S. GDP PPP</c:v>
                </c:pt>
              </c:strCache>
            </c:strRef>
          </c:tx>
          <c:spPr>
            <a:solidFill>
              <a:srgbClr val="00206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United States</c:v>
                </c:pt>
                <c:pt idx="1">
                  <c:v>Norway (#2)</c:v>
                </c:pt>
                <c:pt idx="2">
                  <c:v>Switzerland (#3)</c:v>
                </c:pt>
                <c:pt idx="3">
                  <c:v>Luxembourg (#4)</c:v>
                </c:pt>
                <c:pt idx="4">
                  <c:v>Canada (#5)</c:v>
                </c:pt>
                <c:pt idx="5">
                  <c:v>France (#8)</c:v>
                </c:pt>
                <c:pt idx="6">
                  <c:v>Germany (#10)</c:v>
                </c:pt>
                <c:pt idx="7">
                  <c:v>United Kingdom (#16)</c:v>
                </c:pt>
                <c:pt idx="8">
                  <c:v>Japan (#18)</c:v>
                </c:pt>
                <c:pt idx="9">
                  <c:v>Italy (#20)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 formatCode="0_);\(0\)">
                  <c:v>100</c:v>
                </c:pt>
                <c:pt idx="1">
                  <c:v>65.336076817558293</c:v>
                </c:pt>
                <c:pt idx="2">
                  <c:v>60.589849108367623</c:v>
                </c:pt>
                <c:pt idx="3">
                  <c:v>60.409110986978895</c:v>
                </c:pt>
                <c:pt idx="4">
                  <c:v>53.42935528120713</c:v>
                </c:pt>
                <c:pt idx="5">
                  <c:v>49.396433470507546</c:v>
                </c:pt>
                <c:pt idx="6">
                  <c:v>49.218106995884774</c:v>
                </c:pt>
                <c:pt idx="7">
                  <c:v>41.042524005486968</c:v>
                </c:pt>
                <c:pt idx="8">
                  <c:v>37.461776899902098</c:v>
                </c:pt>
                <c:pt idx="9">
                  <c:v>36.844993141289436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Using U.S. health care PPP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United States</c:v>
                </c:pt>
                <c:pt idx="1">
                  <c:v>Norway (#2)</c:v>
                </c:pt>
                <c:pt idx="2">
                  <c:v>Switzerland (#3)</c:v>
                </c:pt>
                <c:pt idx="3">
                  <c:v>Luxembourg (#4)</c:v>
                </c:pt>
                <c:pt idx="4">
                  <c:v>Canada (#5)</c:v>
                </c:pt>
                <c:pt idx="5">
                  <c:v>France (#8)</c:v>
                </c:pt>
                <c:pt idx="6">
                  <c:v>Germany (#10)</c:v>
                </c:pt>
                <c:pt idx="7">
                  <c:v>United Kingdom (#16)</c:v>
                </c:pt>
                <c:pt idx="8">
                  <c:v>Japan (#18)</c:v>
                </c:pt>
                <c:pt idx="9">
                  <c:v>Italy (#20)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 formatCode="0_);\(0\)">
                  <c:v>100</c:v>
                </c:pt>
                <c:pt idx="1">
                  <c:v>85.187451189854769</c:v>
                </c:pt>
                <c:pt idx="2">
                  <c:v>81.725842983379593</c:v>
                </c:pt>
                <c:pt idx="3">
                  <c:v>81.073071804941108</c:v>
                </c:pt>
                <c:pt idx="4">
                  <c:v>63.381882245353559</c:v>
                </c:pt>
                <c:pt idx="5">
                  <c:v>74.742472284063055</c:v>
                </c:pt>
                <c:pt idx="6">
                  <c:v>76.571027085932243</c:v>
                </c:pt>
                <c:pt idx="7">
                  <c:v>61.94557692921174</c:v>
                </c:pt>
                <c:pt idx="8">
                  <c:v>75.154799336223348</c:v>
                </c:pt>
                <c:pt idx="9">
                  <c:v>45.471606486076524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02101760"/>
        <c:axId val="117869568"/>
      </c:barChart>
      <c:catAx>
        <c:axId val="102101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6"/>
              <c:y val="0.91568627450980955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1200000" vert="horz" anchor="t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178695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17869568"/>
        <c:scaling>
          <c:orientation val="minMax"/>
          <c:max val="100"/>
          <c:min val="0"/>
        </c:scaling>
        <c:delete val="0"/>
        <c:axPos val="r"/>
        <c:majorGridlines/>
        <c:numFmt formatCode="#,##0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101760"/>
        <c:crosses val="max"/>
        <c:crossBetween val="between"/>
        <c:majorUnit val="10"/>
        <c:minorUnit val="5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29085074891954404"/>
          <c:y val="0.1255151333931363"/>
          <c:w val="0.62716171756725902"/>
          <c:h val="5.2623675205156324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0.05156</cdr:x>
      <cdr:y>0.05063</cdr:y>
    </cdr:from>
    <cdr:to>
      <cdr:x>0.22748</cdr:x>
      <cdr:y>0.11393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304800"/>
          <a:ext cx="1560019" cy="38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Per capita </a:t>
          </a:r>
          <a:r>
            <a:rPr lang="en-US" sz="1800" dirty="0">
              <a:latin typeface="Arial Narrow" pitchFamily="34" charset="0"/>
            </a:rPr>
            <a:t>h</a:t>
          </a:r>
          <a:r>
            <a:rPr lang="en-US" sz="1800" b="0" dirty="0" smtClean="0">
              <a:latin typeface="Arial Narrow" pitchFamily="34" charset="0"/>
            </a:rPr>
            <a:t>ealth </a:t>
          </a:r>
          <a:r>
            <a:rPr lang="en-US" sz="1800" dirty="0">
              <a:latin typeface="Arial Narrow" pitchFamily="34" charset="0"/>
            </a:rPr>
            <a:t>s</a:t>
          </a:r>
          <a:r>
            <a:rPr lang="en-US" sz="1800" b="0" dirty="0" smtClean="0">
              <a:latin typeface="Arial Narrow" pitchFamily="34" charset="0"/>
            </a:rPr>
            <a:t>pending </a:t>
          </a:r>
          <a:r>
            <a:rPr lang="en-US" sz="1800" dirty="0">
              <a:latin typeface="Arial Narrow" pitchFamily="34" charset="0"/>
            </a:rPr>
            <a:t>a</a:t>
          </a:r>
          <a:r>
            <a:rPr lang="en-US" sz="1800" b="0" dirty="0" smtClean="0">
              <a:latin typeface="Arial Narrow" pitchFamily="34" charset="0"/>
            </a:rPr>
            <a:t>s a percentage of U.S. per </a:t>
          </a:r>
          <a:r>
            <a:rPr lang="en-US" sz="1800" dirty="0">
              <a:latin typeface="Arial Narrow" pitchFamily="34" charset="0"/>
            </a:rPr>
            <a:t>c</a:t>
          </a:r>
          <a:r>
            <a:rPr lang="en-US" sz="1800" b="0" dirty="0" smtClean="0">
              <a:latin typeface="Arial Narrow" pitchFamily="34" charset="0"/>
            </a:rPr>
            <a:t>apita NHE (2007)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0.02386</cdr:x>
      <cdr:y>0.74684</cdr:y>
    </cdr:from>
    <cdr:to>
      <cdr:x>0.19978</cdr:x>
      <cdr:y>0.81014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1547" y="4495800"/>
          <a:ext cx="1560019" cy="38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dirty="0" smtClean="0">
              <a:latin typeface="Arial Narrow" pitchFamily="34" charset="0"/>
            </a:rPr>
            <a:t>Note: Numbers in parentheses show OECD country ranking on health spending per capita using </a:t>
          </a:r>
        </a:p>
        <a:p xmlns:a="http://schemas.openxmlformats.org/drawingml/2006/main">
          <a:r>
            <a:rPr lang="en-US" sz="1800" dirty="0" smtClean="0">
              <a:latin typeface="Arial Narrow" pitchFamily="34" charset="0"/>
            </a:rPr>
            <a:t>GDP PPP index. </a:t>
          </a:r>
          <a:r>
            <a:rPr lang="en-US" sz="1800" b="0" dirty="0" smtClean="0">
              <a:latin typeface="Arial Narrow" pitchFamily="34" charset="0"/>
            </a:rPr>
            <a:t>The GDP purchasing power index (PPP) standardizes health spending in terms of </a:t>
          </a:r>
        </a:p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its general </a:t>
          </a:r>
          <a:r>
            <a:rPr lang="en-US" sz="1800" dirty="0" smtClean="0">
              <a:latin typeface="Arial Narrow" pitchFamily="34" charset="0"/>
            </a:rPr>
            <a:t>purchasing power in the U.S. economy. The health care PPP standardizes spending in </a:t>
          </a:r>
        </a:p>
        <a:p xmlns:a="http://schemas.openxmlformats.org/drawingml/2006/main">
          <a:r>
            <a:rPr lang="en-US" sz="1800" dirty="0" smtClean="0">
              <a:latin typeface="Arial Narrow" pitchFamily="34" charset="0"/>
            </a:rPr>
            <a:t>terms of its power to purchase a standardized bundle of health care goods and services in the U.S.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AFB8-EF53-4C86-AD79-810C662FB15B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C6DF8-FEBA-4FB3-9164-D11D495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8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1.4a | NATIONAL HEALTH EXPENDITURES PER CAPITA FOR SELECTED INDUSTRIALIZED COUNTRIES, 2007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802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1.4a | The difference in per capita health spending between the U.S. and its G7 competitors is much smaller when adjusted for U.S. health prices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26018750"/>
              </p:ext>
            </p:extLst>
          </p:nvPr>
        </p:nvGraphicFramePr>
        <p:xfrm>
          <a:off x="228600" y="838200"/>
          <a:ext cx="88677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52000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1.4a | The difference in per capita health spending between the U.S. and its G7 competitors is much smaller when adjusted for U.S. health prices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1.4a | The difference in per capita health spending between the U.S. and its G7 competitors is much smaller when adjusted for U.S. health prices</dc:title>
  <dc:creator>Jia Yao</dc:creator>
  <cp:lastModifiedBy>Jia Yao</cp:lastModifiedBy>
  <cp:revision>2</cp:revision>
  <dcterms:created xsi:type="dcterms:W3CDTF">2013-09-03T15:25:08Z</dcterms:created>
  <dcterms:modified xsi:type="dcterms:W3CDTF">2013-09-03T15:29:31Z</dcterms:modified>
</cp:coreProperties>
</file>