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125" b="1" i="1" u="none" strike="noStrike" baseline="0">
                <a:solidFill>
                  <a:srgbClr val="5E5E5E"/>
                </a:solidFill>
                <a:latin typeface="Arial MT"/>
                <a:ea typeface="Arial MT"/>
                <a:cs typeface="Arial MT"/>
              </a:defRPr>
            </a:pPr>
            <a:endParaRPr lang="en-US"/>
          </a:p>
        </c:rich>
      </c:tx>
      <c:layout>
        <c:manualLayout>
          <c:xMode val="edge"/>
          <c:yMode val="edge"/>
          <c:x val="0.49611542730299996"/>
          <c:y val="1.9607843137254902E-2"/>
        </c:manualLayout>
      </c:layout>
      <c:overlay val="0"/>
      <c:spPr>
        <a:noFill/>
        <a:ln w="24325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9.1128854220325281E-3"/>
          <c:y val="0.11256005649896171"/>
          <c:w val="0.93704896116957526"/>
          <c:h val="0.7361541911691418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1929 </c:v>
                </c:pt>
              </c:strCache>
            </c:strRef>
          </c:tx>
          <c:spPr>
            <a:solidFill>
              <a:srgbClr val="006600"/>
            </a:solidFill>
            <a:ln w="24325">
              <a:noFill/>
            </a:ln>
          </c:spPr>
          <c:invertIfNegative val="0"/>
          <c:cat>
            <c:strRef>
              <c:f>Sheet1!$B$1:$C$1</c:f>
              <c:strCache>
                <c:ptCount val="2"/>
                <c:pt idx="0">
                  <c:v>NHE Share of GDP</c:v>
                </c:pt>
                <c:pt idx="1">
                  <c:v>Health Share of Personal Consumption</c:v>
                </c:pt>
              </c:strCache>
            </c:strRef>
          </c:cat>
          <c:val>
            <c:numRef>
              <c:f>Sheet1!$B$2:$C$2</c:f>
              <c:numCache>
                <c:formatCode>0.0</c:formatCode>
                <c:ptCount val="2"/>
                <c:pt idx="0">
                  <c:v>3.549348315441204</c:v>
                </c:pt>
                <c:pt idx="1">
                  <c:v>4.1343669250646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1949 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strRef>
              <c:f>Sheet1!$B$1:$C$1</c:f>
              <c:strCache>
                <c:ptCount val="2"/>
                <c:pt idx="0">
                  <c:v>NHE Share of GDP</c:v>
                </c:pt>
                <c:pt idx="1">
                  <c:v>Health Share of Personal Consumption</c:v>
                </c:pt>
              </c:strCache>
            </c:strRef>
          </c:cat>
          <c:val>
            <c:numRef>
              <c:f>Sheet1!$B$3:$C$3</c:f>
              <c:numCache>
                <c:formatCode>0.0</c:formatCode>
                <c:ptCount val="2"/>
                <c:pt idx="0">
                  <c:v>4.3173831701095304</c:v>
                </c:pt>
                <c:pt idx="1">
                  <c:v>4.8739495798319332</c:v>
                </c:pt>
              </c:numCache>
            </c:numRef>
          </c:val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1969 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Sheet1!$B$1:$C$1</c:f>
              <c:strCache>
                <c:ptCount val="2"/>
                <c:pt idx="0">
                  <c:v>NHE Share of GDP</c:v>
                </c:pt>
                <c:pt idx="1">
                  <c:v>Health Share of Personal Consumption</c:v>
                </c:pt>
              </c:strCache>
            </c:strRef>
          </c:cat>
          <c:val>
            <c:numRef>
              <c:f>Sheet1!$B$4:$C$4</c:f>
              <c:numCache>
                <c:formatCode>0.0</c:formatCode>
                <c:ptCount val="2"/>
                <c:pt idx="0">
                  <c:v>6.4923031669771554</c:v>
                </c:pt>
                <c:pt idx="1">
                  <c:v>8.9495450785773372</c:v>
                </c:pt>
              </c:numCache>
            </c:numRef>
          </c:val>
        </c:ser>
        <c:ser>
          <c:idx val="4"/>
          <c:order val="3"/>
          <c:tx>
            <c:strRef>
              <c:f>Sheet1!$A$5</c:f>
              <c:strCache>
                <c:ptCount val="1"/>
                <c:pt idx="0">
                  <c:v>1989 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Sheet1!$B$1:$C$1</c:f>
              <c:strCache>
                <c:ptCount val="2"/>
                <c:pt idx="0">
                  <c:v>NHE Share of GDP</c:v>
                </c:pt>
                <c:pt idx="1">
                  <c:v>Health Share of Personal Consumption</c:v>
                </c:pt>
              </c:strCache>
            </c:strRef>
          </c:cat>
          <c:val>
            <c:numRef>
              <c:f>Sheet1!$B$5:$C$5</c:f>
              <c:numCache>
                <c:formatCode>0.0</c:formatCode>
                <c:ptCount val="2"/>
                <c:pt idx="0">
                  <c:v>11.443961327041023</c:v>
                </c:pt>
                <c:pt idx="1">
                  <c:v>15.464261857047429</c:v>
                </c:pt>
              </c:numCache>
            </c:numRef>
          </c:val>
        </c:ser>
        <c:ser>
          <c:idx val="0"/>
          <c:order val="4"/>
          <c:tx>
            <c:strRef>
              <c:f>Sheet1!$A$6</c:f>
              <c:strCache>
                <c:ptCount val="1"/>
                <c:pt idx="0">
                  <c:v>2009 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Sheet1!$B$1:$C$1</c:f>
              <c:strCache>
                <c:ptCount val="2"/>
                <c:pt idx="0">
                  <c:v>NHE Share of GDP</c:v>
                </c:pt>
                <c:pt idx="1">
                  <c:v>Health Share of Personal Consumption</c:v>
                </c:pt>
              </c:strCache>
            </c:strRef>
          </c:cat>
          <c:val>
            <c:numRef>
              <c:f>Sheet1!$B$6:$C$6</c:f>
              <c:numCache>
                <c:formatCode>0.0</c:formatCode>
                <c:ptCount val="2"/>
                <c:pt idx="0">
                  <c:v>17.347678926889493</c:v>
                </c:pt>
                <c:pt idx="1">
                  <c:v>21.541415639699686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6"/>
        <c:axId val="102066432"/>
        <c:axId val="102072704"/>
      </c:barChart>
      <c:catAx>
        <c:axId val="1020664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95" b="1" i="0" u="none" strike="noStrike" baseline="0">
                    <a:solidFill>
                      <a:srgbClr val="FFFFFF"/>
                    </a:solidFill>
                    <a:latin typeface="Arial MT"/>
                    <a:ea typeface="Arial MT"/>
                    <a:cs typeface="Arial MT"/>
                  </a:defRPr>
                </a:pPr>
                <a:endParaRPr lang="en-US"/>
              </a:p>
            </c:rich>
          </c:tx>
          <c:layout>
            <c:manualLayout>
              <c:xMode val="edge"/>
              <c:yMode val="edge"/>
              <c:x val="0.6204217536071106"/>
              <c:y val="0.91568627450980955"/>
            </c:manualLayout>
          </c:layout>
          <c:overlay val="0"/>
          <c:spPr>
            <a:noFill/>
            <a:ln w="24325">
              <a:noFill/>
            </a:ln>
          </c:spPr>
        </c:title>
        <c:numFmt formatCode="@" sourceLinked="0"/>
        <c:majorTickMark val="in"/>
        <c:minorTickMark val="none"/>
        <c:tickLblPos val="nextTo"/>
        <c:spPr>
          <a:noFill/>
          <a:ln w="12162">
            <a:noFill/>
            <a:prstDash val="solid"/>
          </a:ln>
        </c:spPr>
        <c:txPr>
          <a:bodyPr rot="0" vert="horz" anchor="ctr" anchorCtr="0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 Narrow" pitchFamily="34" charset="0"/>
                <a:ea typeface="Arial MT"/>
                <a:cs typeface="Arial MT"/>
              </a:defRPr>
            </a:pPr>
            <a:endParaRPr lang="en-US"/>
          </a:p>
        </c:txPr>
        <c:crossAx val="102072704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02072704"/>
        <c:scaling>
          <c:orientation val="minMax"/>
          <c:max val="24"/>
          <c:min val="0"/>
        </c:scaling>
        <c:delete val="0"/>
        <c:axPos val="r"/>
        <c:majorGridlines/>
        <c:numFmt formatCode="#,##0" sourceLinked="0"/>
        <c:majorTickMark val="none"/>
        <c:minorTickMark val="none"/>
        <c:tickLblPos val="nextTo"/>
        <c:spPr>
          <a:noFill/>
          <a:ln w="12162">
            <a:solidFill>
              <a:srgbClr val="FFFFFF"/>
            </a:solidFill>
            <a:prstDash val="solid"/>
          </a:ln>
        </c:spPr>
        <c:txPr>
          <a:bodyPr rot="0" vert="horz" anchor="ctr" anchorCtr="0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 Narrow" pitchFamily="34" charset="0"/>
                <a:ea typeface="Arial MT"/>
                <a:cs typeface="Arial MT"/>
              </a:defRPr>
            </a:pPr>
            <a:endParaRPr lang="en-US"/>
          </a:p>
        </c:txPr>
        <c:crossAx val="102066432"/>
        <c:crosses val="max"/>
        <c:crossBetween val="between"/>
        <c:majorUnit val="3"/>
        <c:minorUnit val="1"/>
      </c:valAx>
      <c:spPr>
        <a:solidFill>
          <a:srgbClr val="B7ECFF"/>
        </a:solidFill>
        <a:ln w="24325">
          <a:noFill/>
        </a:ln>
      </c:spPr>
    </c:plotArea>
    <c:legend>
      <c:legendPos val="r"/>
      <c:layout>
        <c:manualLayout>
          <c:xMode val="edge"/>
          <c:yMode val="edge"/>
          <c:x val="0.12042056074766359"/>
          <c:y val="0.12576148709259502"/>
          <c:w val="0.72862388696740155"/>
          <c:h val="5.2147911890760512E-2"/>
        </c:manualLayout>
      </c:layout>
      <c:overlay val="0"/>
      <c:spPr>
        <a:solidFill>
          <a:srgbClr val="FFFFFF"/>
        </a:solidFill>
        <a:ln w="24325">
          <a:solidFill>
            <a:srgbClr val="000000"/>
          </a:solidFill>
        </a:ln>
      </c:spPr>
      <c:txPr>
        <a:bodyPr/>
        <a:lstStyle/>
        <a:p>
          <a:pPr>
            <a:defRPr sz="1585" b="0" i="0" u="none" strike="noStrike" baseline="0">
              <a:solidFill>
                <a:srgbClr val="000000"/>
              </a:solidFill>
              <a:latin typeface="Tahoma"/>
              <a:ea typeface="Tahoma"/>
              <a:cs typeface="Tahoma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24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en-U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D62011-B589-48E0-A3A3-26A6B400F9C8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ABC413-9357-4897-AC1B-64D170E2E8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347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BCB198-071A-4642-9381-B01F4DE9556D}" type="slidenum">
              <a:rPr lang="en-US"/>
              <a:pPr/>
              <a:t>1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1.3a |HEALTH EXPENDITURES AS A SHARE OF GDP AND PERSONAL</a:t>
            </a:r>
            <a:r>
              <a:rPr lang="en-US" b="1" baseline="0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CONSUMPTION EXPENDITURES, 1929-2009</a:t>
            </a: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44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249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549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40349-0088-4757-9CC8-986A81ECF4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771708"/>
      </p:ext>
    </p:extLst>
  </p:cSld>
  <p:clrMapOvr>
    <a:masterClrMapping/>
  </p:clrMapOvr>
  <p:transition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240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8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236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473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35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203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633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73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438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01000" cy="762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Arial Narrow" pitchFamily="34" charset="0"/>
              </a:rPr>
              <a:t>1.3a | Health care spending absorbs an ever-growing fraction of the economy and personal consumption</a:t>
            </a:r>
          </a:p>
        </p:txBody>
      </p:sp>
      <p:graphicFrame>
        <p:nvGraphicFramePr>
          <p:cNvPr id="5" name="Object 3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764337014"/>
              </p:ext>
            </p:extLst>
          </p:nvPr>
        </p:nvGraphicFramePr>
        <p:xfrm>
          <a:off x="609601" y="838200"/>
          <a:ext cx="8153400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1"/>
          <p:cNvSpPr txBox="1"/>
          <p:nvPr/>
        </p:nvSpPr>
        <p:spPr>
          <a:xfrm>
            <a:off x="609600" y="1143000"/>
            <a:ext cx="1600235" cy="366294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>
                <a:solidFill>
                  <a:srgbClr val="000000"/>
                </a:solidFill>
                <a:latin typeface="Arial Narrow" pitchFamily="34" charset="0"/>
              </a:rPr>
              <a:t>Percentage</a:t>
            </a:r>
            <a:r>
              <a:rPr lang="en-US" sz="1800" dirty="0" smtClean="0">
                <a:latin typeface="Arial Narrow" pitchFamily="34" charset="0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latin typeface="Arial Narrow" pitchFamily="34" charset="0"/>
              </a:rPr>
              <a:t>of total </a:t>
            </a:r>
            <a:r>
              <a:rPr lang="en-US" sz="1800" dirty="0">
                <a:solidFill>
                  <a:srgbClr val="000000"/>
                </a:solidFill>
                <a:latin typeface="Arial Narrow" pitchFamily="34" charset="0"/>
              </a:rPr>
              <a:t>e</a:t>
            </a:r>
            <a:r>
              <a:rPr lang="en-US" sz="1800" dirty="0" smtClean="0">
                <a:solidFill>
                  <a:srgbClr val="000000"/>
                </a:solidFill>
                <a:latin typeface="Arial Narrow" pitchFamily="34" charset="0"/>
              </a:rPr>
              <a:t>xpenditures</a:t>
            </a:r>
            <a:endParaRPr lang="en-US" sz="1800" dirty="0"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16200000">
            <a:off x="-2304542" y="3732311"/>
            <a:ext cx="5181599" cy="307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</a:rPr>
              <a:t>From The American Health Economy Illustrated Online</a:t>
            </a:r>
            <a:endParaRPr lang="en-US" sz="1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620343"/>
      </p:ext>
    </p:extLst>
  </p:cSld>
  <p:clrMapOvr>
    <a:masterClrMapping/>
  </p:clrMapOvr>
  <p:transition>
    <p:zoom dir="in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Whirlpool 1">
    <a:dk1>
      <a:srgbClr val="000066"/>
    </a:dk1>
    <a:lt1>
      <a:srgbClr val="FFFFFF"/>
    </a:lt1>
    <a:dk2>
      <a:srgbClr val="0000CC"/>
    </a:dk2>
    <a:lt2>
      <a:srgbClr val="CCFFFF"/>
    </a:lt2>
    <a:accent1>
      <a:srgbClr val="CC99FF"/>
    </a:accent1>
    <a:accent2>
      <a:srgbClr val="9999FF"/>
    </a:accent2>
    <a:accent3>
      <a:srgbClr val="AAAAE2"/>
    </a:accent3>
    <a:accent4>
      <a:srgbClr val="DADADA"/>
    </a:accent4>
    <a:accent5>
      <a:srgbClr val="E2CAFF"/>
    </a:accent5>
    <a:accent6>
      <a:srgbClr val="8A8AE7"/>
    </a:accent6>
    <a:hlink>
      <a:srgbClr val="99CCFF"/>
    </a:hlink>
    <a:folHlink>
      <a:srgbClr val="0066FF"/>
    </a:folHlink>
  </a:clrScheme>
  <a:fontScheme name="Whirlpool">
    <a:majorFont>
      <a:latin typeface="Tahoma"/>
      <a:ea typeface=""/>
      <a:cs typeface=""/>
    </a:majorFont>
    <a:minorFont>
      <a:latin typeface="Tahom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Microsoft Office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1.3a | Health care spending absorbs an ever-growing fraction of the economy and personal consumption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1.3a | Health care spending absorbs an ever-growing fraction of the economy and personal consumption</dc:title>
  <dc:creator>Jia Yao</dc:creator>
  <cp:lastModifiedBy>Jia Yao</cp:lastModifiedBy>
  <cp:revision>2</cp:revision>
  <dcterms:created xsi:type="dcterms:W3CDTF">2013-09-03T15:25:08Z</dcterms:created>
  <dcterms:modified xsi:type="dcterms:W3CDTF">2013-09-03T15:25:53Z</dcterms:modified>
</cp:coreProperties>
</file>