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25" b="1" i="1" u="none" strike="noStrike" baseline="0">
                <a:solidFill>
                  <a:srgbClr val="5E5E5E"/>
                </a:solidFill>
                <a:latin typeface="Arial MT"/>
                <a:ea typeface="Arial MT"/>
                <a:cs typeface="Arial MT"/>
              </a:defRPr>
            </a:pPr>
            <a:endParaRPr lang="en-US"/>
          </a:p>
        </c:rich>
      </c:tx>
      <c:layout>
        <c:manualLayout>
          <c:xMode val="edge"/>
          <c:yMode val="edge"/>
          <c:x val="0.49611542730299996"/>
          <c:y val="1.9607843137254902E-2"/>
        </c:manualLayout>
      </c:layout>
      <c:overlay val="0"/>
      <c:spPr>
        <a:noFill/>
        <a:ln w="2432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7001085597284626E-2"/>
          <c:y val="0.11256005649896171"/>
          <c:w val="0.85108727377664151"/>
          <c:h val="0.672863051928635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1929 </c:v>
                </c:pt>
              </c:strCache>
            </c:strRef>
          </c:tx>
          <c:spPr>
            <a:solidFill>
              <a:srgbClr val="006600"/>
            </a:solidFill>
            <a:ln w="24325">
              <a:noFill/>
            </a:ln>
          </c:spPr>
          <c:invertIfNegative val="0"/>
          <c:dLbls>
            <c:delete val="1"/>
          </c:dLbls>
          <c:cat>
            <c:strRef>
              <c:f>Sheet1!$B$1:$C$1</c:f>
              <c:strCache>
                <c:ptCount val="2"/>
                <c:pt idx="0">
                  <c:v>Health Care Personal Consumption Expenditure Deflator</c:v>
                </c:pt>
                <c:pt idx="1">
                  <c:v>Medical Consumer Price Index</c:v>
                </c:pt>
              </c:strCache>
            </c:strRef>
          </c:cat>
          <c:val>
            <c:numRef>
              <c:f>Sheet1!$B$2:$C$2</c:f>
              <c:numCache>
                <c:formatCode>0_);\(0\)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1949 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elete val="1"/>
          </c:dLbls>
          <c:cat>
            <c:strRef>
              <c:f>Sheet1!$B$1:$C$1</c:f>
              <c:strCache>
                <c:ptCount val="2"/>
                <c:pt idx="0">
                  <c:v>Health Care Personal Consumption Expenditure Deflator</c:v>
                </c:pt>
                <c:pt idx="1">
                  <c:v>Medical Consumer Price Index</c:v>
                </c:pt>
              </c:strCache>
            </c:strRef>
          </c:cat>
          <c:val>
            <c:numRef>
              <c:f>Sheet1!$B$3:$C$3</c:f>
              <c:numCache>
                <c:formatCode>0_);\(0\)</c:formatCode>
                <c:ptCount val="2"/>
                <c:pt idx="0">
                  <c:v>177.37941275302578</c:v>
                </c:pt>
                <c:pt idx="1">
                  <c:v>222.94107009566176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1969 </c:v>
                </c:pt>
              </c:strCache>
            </c:strRef>
          </c:tx>
          <c:spPr>
            <a:solidFill>
              <a:srgbClr val="CC99FF">
                <a:lumMod val="50000"/>
              </a:srgbClr>
            </a:solidFill>
          </c:spPr>
          <c:invertIfNegative val="0"/>
          <c:dLbls>
            <c:delete val="1"/>
          </c:dLbls>
          <c:cat>
            <c:strRef>
              <c:f>Sheet1!$B$1:$C$1</c:f>
              <c:strCache>
                <c:ptCount val="2"/>
                <c:pt idx="0">
                  <c:v>Health Care Personal Consumption Expenditure Deflator</c:v>
                </c:pt>
                <c:pt idx="1">
                  <c:v>Medical Consumer Price Index</c:v>
                </c:pt>
              </c:strCache>
            </c:strRef>
          </c:cat>
          <c:val>
            <c:numRef>
              <c:f>Sheet1!$B$4:$C$4</c:f>
              <c:numCache>
                <c:formatCode>0_);\(0\)</c:formatCode>
                <c:ptCount val="2"/>
                <c:pt idx="0">
                  <c:v>374.12089980231912</c:v>
                </c:pt>
                <c:pt idx="1">
                  <c:v>427.91307352804125</c:v>
                </c:pt>
              </c:numCache>
            </c:numRef>
          </c:val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1989 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elete val="1"/>
          </c:dLbls>
          <c:cat>
            <c:strRef>
              <c:f>Sheet1!$B$1:$C$1</c:f>
              <c:strCache>
                <c:ptCount val="2"/>
                <c:pt idx="0">
                  <c:v>Health Care Personal Consumption Expenditure Deflator</c:v>
                </c:pt>
                <c:pt idx="1">
                  <c:v>Medical Consumer Price Index</c:v>
                </c:pt>
              </c:strCache>
            </c:strRef>
          </c:cat>
          <c:val>
            <c:numRef>
              <c:f>Sheet1!$B$5:$C$5</c:f>
              <c:numCache>
                <c:formatCode>0_);\(0\)</c:formatCode>
                <c:ptCount val="2"/>
                <c:pt idx="0">
                  <c:v>653.49344262028831</c:v>
                </c:pt>
                <c:pt idx="1">
                  <c:v>732.65639278332094</c:v>
                </c:pt>
              </c:numCache>
            </c:numRef>
          </c:val>
        </c:ser>
        <c:ser>
          <c:idx val="0"/>
          <c:order val="4"/>
          <c:tx>
            <c:strRef>
              <c:f>Sheet1!$A$6</c:f>
              <c:strCache>
                <c:ptCount val="1"/>
                <c:pt idx="0">
                  <c:v>2009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elete val="1"/>
          </c:dLbls>
          <c:cat>
            <c:strRef>
              <c:f>Sheet1!$B$1:$C$1</c:f>
              <c:strCache>
                <c:ptCount val="2"/>
                <c:pt idx="0">
                  <c:v>Health Care Personal Consumption Expenditure Deflator</c:v>
                </c:pt>
                <c:pt idx="1">
                  <c:v>Medical Consumer Price Index</c:v>
                </c:pt>
              </c:strCache>
            </c:strRef>
          </c:cat>
          <c:val>
            <c:numRef>
              <c:f>Sheet1!$B$6:$C$6</c:f>
              <c:numCache>
                <c:formatCode>0_);\(0\)</c:formatCode>
                <c:ptCount val="2"/>
                <c:pt idx="0">
                  <c:v>978.38631723262006</c:v>
                </c:pt>
                <c:pt idx="1">
                  <c:v>905.8280015225298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56072448"/>
        <c:axId val="56078720"/>
      </c:barChart>
      <c:catAx>
        <c:axId val="56072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95" b="1" i="0" u="none" strike="noStrike" baseline="0">
                    <a:solidFill>
                      <a:srgbClr val="FFFFFF"/>
                    </a:solidFill>
                    <a:latin typeface="Arial MT"/>
                    <a:ea typeface="Arial MT"/>
                    <a:cs typeface="Arial MT"/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6204217536071106"/>
              <c:y val="0.91568627450980955"/>
            </c:manualLayout>
          </c:layout>
          <c:overlay val="0"/>
          <c:spPr>
            <a:noFill/>
            <a:ln w="24325">
              <a:noFill/>
            </a:ln>
          </c:spPr>
        </c:title>
        <c:numFmt formatCode="0_);\(0\)" sourceLinked="1"/>
        <c:majorTickMark val="none"/>
        <c:minorTickMark val="none"/>
        <c:tickLblPos val="nextTo"/>
        <c:spPr>
          <a:noFill/>
          <a:ln w="12162">
            <a:noFill/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5607872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56078720"/>
        <c:scaling>
          <c:orientation val="minMax"/>
          <c:max val="1100"/>
          <c:min val="0"/>
        </c:scaling>
        <c:delete val="0"/>
        <c:axPos val="r"/>
        <c:majorGridlines/>
        <c:numFmt formatCode="#,##0" sourceLinked="0"/>
        <c:majorTickMark val="out"/>
        <c:minorTickMark val="none"/>
        <c:tickLblPos val="nextTo"/>
        <c:spPr>
          <a:noFill/>
          <a:ln w="1216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56072448"/>
        <c:crosses val="max"/>
        <c:crossBetween val="between"/>
        <c:majorUnit val="100"/>
        <c:minorUnit val="100"/>
      </c:valAx>
      <c:spPr>
        <a:solidFill>
          <a:srgbClr val="B7ECFF"/>
        </a:solidFill>
        <a:ln w="24325">
          <a:noFill/>
        </a:ln>
      </c:spPr>
    </c:plotArea>
    <c:legend>
      <c:legendPos val="t"/>
      <c:layout>
        <c:manualLayout>
          <c:xMode val="edge"/>
          <c:yMode val="edge"/>
          <c:x val="0.2421575627653873"/>
          <c:y val="0.12551513339313636"/>
          <c:w val="0.52126940676918065"/>
          <c:h val="5.2623675205156324E-2"/>
        </c:manualLayout>
      </c:layout>
      <c:overlay val="0"/>
      <c:spPr>
        <a:solidFill>
          <a:srgbClr val="FFFFFF"/>
        </a:solidFill>
        <a:ln w="24325">
          <a:solidFill>
            <a:srgbClr val="000000"/>
          </a:solidFill>
        </a:ln>
      </c:spPr>
      <c:txPr>
        <a:bodyPr/>
        <a:lstStyle/>
        <a:p>
          <a:pPr>
            <a:defRPr sz="1585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0.05864</cdr:x>
      <cdr:y>0.05063</cdr:y>
    </cdr:from>
    <cdr:to>
      <cdr:x>0.23456</cdr:x>
      <cdr:y>0.11148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3400" y="304800"/>
          <a:ext cx="1600235" cy="3662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>
              <a:latin typeface="Arial Narrow" pitchFamily="34" charset="0"/>
            </a:rPr>
            <a:t>Quantity index of real health output:  1929=100</a:t>
          </a:r>
          <a:endParaRPr lang="en-US" sz="18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0.04839</cdr:x>
      <cdr:y>0.91772</cdr:y>
    </cdr:from>
    <cdr:to>
      <cdr:x>0.35099</cdr:x>
      <cdr:y>0.9557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40147" y="5524484"/>
          <a:ext cx="2752563" cy="2286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ahoma"/>
            </a:defRPr>
          </a:lvl1pPr>
          <a:lvl2pPr marL="457200" indent="0">
            <a:defRPr sz="1100">
              <a:latin typeface="Tahoma"/>
            </a:defRPr>
          </a:lvl2pPr>
          <a:lvl3pPr marL="914400" indent="0">
            <a:defRPr sz="1100">
              <a:latin typeface="Tahoma"/>
            </a:defRPr>
          </a:lvl3pPr>
          <a:lvl4pPr marL="1371600" indent="0">
            <a:defRPr sz="1100">
              <a:latin typeface="Tahoma"/>
            </a:defRPr>
          </a:lvl4pPr>
          <a:lvl5pPr marL="1828800" indent="0">
            <a:defRPr sz="1100">
              <a:latin typeface="Tahoma"/>
            </a:defRPr>
          </a:lvl5pPr>
          <a:lvl6pPr marL="2286000" indent="0">
            <a:defRPr sz="1100">
              <a:latin typeface="Tahoma"/>
            </a:defRPr>
          </a:lvl6pPr>
          <a:lvl7pPr marL="2743200" indent="0">
            <a:defRPr sz="1100">
              <a:latin typeface="Tahoma"/>
            </a:defRPr>
          </a:lvl7pPr>
          <a:lvl8pPr marL="3200400" indent="0">
            <a:defRPr sz="1100">
              <a:latin typeface="Tahoma"/>
            </a:defRPr>
          </a:lvl8pPr>
          <a:lvl9pPr marL="3657600" indent="0">
            <a:defRPr sz="1100">
              <a:latin typeface="Tahoma"/>
            </a:defRPr>
          </a:lvl9pPr>
        </a:lstStyle>
        <a:p xmlns:a="http://schemas.openxmlformats.org/drawingml/2006/main">
          <a:r>
            <a:rPr lang="en-US" sz="1800" b="0" dirty="0" smtClean="0">
              <a:latin typeface="Arial Narrow" pitchFamily="34" charset="0"/>
            </a:rPr>
            <a:t>Note: Price index  used to estimate real (inflation-adjusted) output of health care goods and services.</a:t>
          </a:r>
          <a:endParaRPr lang="en-US" sz="1800" b="0" dirty="0">
            <a:latin typeface="Arial Narrow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809A2-116C-4E2C-9408-8F84CB37D6C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68A20-2242-4433-B5A7-9446CFC2A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9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CB198-071A-4642-9381-B01F4DE9556D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1.2b | REAL HEALTH CARE OUTPUT PER CAPITA IN THE UNITED STATES, 1929-2009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194-51F0-4C14-835E-620E78E75F6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CBB6-8061-4386-B1DC-C256794C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3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194-51F0-4C14-835E-620E78E75F6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CBB6-8061-4386-B1DC-C256794C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8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194-51F0-4C14-835E-620E78E75F6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CBB6-8061-4386-B1DC-C256794C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47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0349-0088-4757-9CC8-986A81ECF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18260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194-51F0-4C14-835E-620E78E75F6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CBB6-8061-4386-B1DC-C256794C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2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194-51F0-4C14-835E-620E78E75F6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CBB6-8061-4386-B1DC-C256794C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7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194-51F0-4C14-835E-620E78E75F6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CBB6-8061-4386-B1DC-C256794C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9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194-51F0-4C14-835E-620E78E75F6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CBB6-8061-4386-B1DC-C256794C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194-51F0-4C14-835E-620E78E75F6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CBB6-8061-4386-B1DC-C256794C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7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194-51F0-4C14-835E-620E78E75F6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CBB6-8061-4386-B1DC-C256794C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0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194-51F0-4C14-835E-620E78E75F6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CBB6-8061-4386-B1DC-C256794C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68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194-51F0-4C14-835E-620E78E75F6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CBB6-8061-4386-B1DC-C256794C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84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49194-51F0-4C14-835E-620E78E75F6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BCBB6-8061-4386-B1DC-C256794C5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1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610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1.2b | Real health output per capita rose about 8-fold over 8 decades, an increase still well ahead of growth in total national output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451835851"/>
              </p:ext>
            </p:extLst>
          </p:nvPr>
        </p:nvGraphicFramePr>
        <p:xfrm>
          <a:off x="0" y="838200"/>
          <a:ext cx="9096375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2304542" y="3732311"/>
            <a:ext cx="51815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From The American Health Economy Illustrated Online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735558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rlpool 1">
    <a:dk1>
      <a:srgbClr val="000066"/>
    </a:dk1>
    <a:lt1>
      <a:srgbClr val="FFFF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DADA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  <a:fontScheme name="Whirlpool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1.2b | Real health output per capita rose about 8-fold over 8 decades, an increase still well ahead of growth in total national output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1.2b | Real health output per capita rose about 8-fold over 8 decades, an increase still well ahead of growth in total national output</dc:title>
  <dc:creator>Jia Yao</dc:creator>
  <cp:lastModifiedBy>Jia Yao</cp:lastModifiedBy>
  <cp:revision>1</cp:revision>
  <dcterms:created xsi:type="dcterms:W3CDTF">2013-09-03T15:10:38Z</dcterms:created>
  <dcterms:modified xsi:type="dcterms:W3CDTF">2013-09-03T15:10:58Z</dcterms:modified>
</cp:coreProperties>
</file>