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29999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1.7893935133108368E-2"/>
          <c:y val="0.11256005649896171"/>
          <c:w val="0.90019438976377952"/>
          <c:h val="0.736154191169141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1929 </c:v>
                </c:pt>
              </c:strCache>
            </c:strRef>
          </c:tx>
          <c:spPr>
            <a:solidFill>
              <a:srgbClr val="006600"/>
            </a:solidFill>
            <a:ln w="24325">
              <a:noFill/>
            </a:ln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PCE Deflator</c:v>
                </c:pt>
                <c:pt idx="1">
                  <c:v>Medical CPI</c:v>
                </c:pt>
              </c:strCache>
            </c:strRef>
          </c:cat>
          <c:val>
            <c:numRef>
              <c:f>Sheet1!$B$2:$C$2</c:f>
              <c:numCache>
                <c:formatCode>0_);\(0\)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1949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PCE Deflator</c:v>
                </c:pt>
                <c:pt idx="1">
                  <c:v>Medical CPI</c:v>
                </c:pt>
              </c:strCache>
            </c:strRef>
          </c:cat>
          <c:val>
            <c:numRef>
              <c:f>Sheet1!$B$3:$C$3</c:f>
              <c:numCache>
                <c:formatCode>0_);\(0\)</c:formatCode>
                <c:ptCount val="2"/>
                <c:pt idx="0">
                  <c:v>217.12597704096231</c:v>
                </c:pt>
                <c:pt idx="1">
                  <c:v>272.89693271494099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1969 </c:v>
                </c:pt>
              </c:strCache>
            </c:strRef>
          </c:tx>
          <c:spPr>
            <a:solidFill>
              <a:srgbClr val="CC99FF">
                <a:lumMod val="50000"/>
              </a:srgbClr>
            </a:solidFill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PCE Deflator</c:v>
                </c:pt>
                <c:pt idx="1">
                  <c:v>Medical CPI</c:v>
                </c:pt>
              </c:strCache>
            </c:strRef>
          </c:cat>
          <c:val>
            <c:numRef>
              <c:f>Sheet1!$B$4:$C$4</c:f>
              <c:numCache>
                <c:formatCode>0_);\(0\)</c:formatCode>
                <c:ptCount val="2"/>
                <c:pt idx="0">
                  <c:v>622.32539705544048</c:v>
                </c:pt>
                <c:pt idx="1">
                  <c:v>711.80512376951526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1989 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PCE Deflator</c:v>
                </c:pt>
                <c:pt idx="1">
                  <c:v>Medical CPI</c:v>
                </c:pt>
              </c:strCache>
            </c:strRef>
          </c:cat>
          <c:val>
            <c:numRef>
              <c:f>Sheet1!$B$5:$C$5</c:f>
              <c:numCache>
                <c:formatCode>0_);\(0\)</c:formatCode>
                <c:ptCount val="2"/>
                <c:pt idx="0">
                  <c:v>1326.4558188475792</c:v>
                </c:pt>
                <c:pt idx="1">
                  <c:v>1487.1401486854677</c:v>
                </c:pt>
              </c:numCache>
            </c:numRef>
          </c:val>
        </c:ser>
        <c:ser>
          <c:idx val="0"/>
          <c:order val="4"/>
          <c:tx>
            <c:strRef>
              <c:f>Sheet1!$A$6</c:f>
              <c:strCache>
                <c:ptCount val="1"/>
                <c:pt idx="0">
                  <c:v>2009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elete val="1"/>
          </c:dLbls>
          <c:cat>
            <c:strRef>
              <c:f>Sheet1!$B$1:$C$1</c:f>
              <c:strCache>
                <c:ptCount val="2"/>
                <c:pt idx="0">
                  <c:v>Health Care PCE Deflator</c:v>
                </c:pt>
                <c:pt idx="1">
                  <c:v>Medical CPI</c:v>
                </c:pt>
              </c:strCache>
            </c:strRef>
          </c:cat>
          <c:val>
            <c:numRef>
              <c:f>Sheet1!$B$6:$C$6</c:f>
              <c:numCache>
                <c:formatCode>0_);\(0\)</c:formatCode>
                <c:ptCount val="2"/>
                <c:pt idx="0">
                  <c:v>2466.3960034341735</c:v>
                </c:pt>
                <c:pt idx="1">
                  <c:v>2283.4850849848381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102048512"/>
        <c:axId val="102050432"/>
      </c:barChart>
      <c:catAx>
        <c:axId val="102048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38"/>
              <c:y val="0.91568627450980944"/>
            </c:manualLayout>
          </c:layout>
          <c:overlay val="0"/>
          <c:spPr>
            <a:noFill/>
            <a:ln w="24325">
              <a:noFill/>
            </a:ln>
          </c:spPr>
        </c:title>
        <c:numFmt formatCode="0_);\(0\)" sourceLinked="1"/>
        <c:majorTickMark val="none"/>
        <c:minorTickMark val="none"/>
        <c:tickLblPos val="nextTo"/>
        <c:spPr>
          <a:noFill/>
          <a:ln w="12162">
            <a:noFill/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205043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2050432"/>
        <c:scaling>
          <c:orientation val="minMax"/>
          <c:max val="3000"/>
          <c:min val="0"/>
        </c:scaling>
        <c:delete val="0"/>
        <c:axPos val="r"/>
        <c:majorGridlines/>
        <c:numFmt formatCode="#,##0" sourceLinked="0"/>
        <c:majorTickMark val="out"/>
        <c:minorTickMark val="none"/>
        <c:tickLblPos val="nextTo"/>
        <c:spPr>
          <a:noFill/>
          <a:ln w="1216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2048512"/>
        <c:crosses val="max"/>
        <c:crossBetween val="between"/>
        <c:majorUnit val="500"/>
        <c:minorUnit val="500"/>
      </c:valAx>
      <c:spPr>
        <a:solidFill>
          <a:srgbClr val="B7ECFF"/>
        </a:solidFill>
        <a:ln w="24325">
          <a:noFill/>
        </a:ln>
      </c:spPr>
    </c:plotArea>
    <c:legend>
      <c:legendPos val="t"/>
      <c:layout>
        <c:manualLayout>
          <c:xMode val="edge"/>
          <c:yMode val="edge"/>
          <c:x val="0.23918143044619491"/>
          <c:y val="0.12551513339313636"/>
          <c:w val="0.52126940676918065"/>
          <c:h val="5.2623675205156324E-2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0.00893</cdr:x>
      <cdr:y>0.05063</cdr:y>
    </cdr:from>
    <cdr:to>
      <cdr:x>0.18485</cdr:x>
      <cdr:y>0.11148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199" y="304800"/>
          <a:ext cx="1501372" cy="366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Quantity index of real </a:t>
          </a:r>
          <a:r>
            <a:rPr lang="en-US" sz="1800" dirty="0">
              <a:latin typeface="Arial Narrow" pitchFamily="34" charset="0"/>
            </a:rPr>
            <a:t>h</a:t>
          </a:r>
          <a:r>
            <a:rPr lang="en-US" sz="1800" b="0" dirty="0" smtClean="0">
              <a:latin typeface="Arial Narrow" pitchFamily="34" charset="0"/>
            </a:rPr>
            <a:t>ealth </a:t>
          </a:r>
          <a:r>
            <a:rPr lang="en-US" sz="1800" dirty="0">
              <a:latin typeface="Arial Narrow" pitchFamily="34" charset="0"/>
            </a:rPr>
            <a:t>c</a:t>
          </a:r>
          <a:r>
            <a:rPr lang="en-US" sz="1800" b="0" dirty="0" smtClean="0">
              <a:latin typeface="Arial Narrow" pitchFamily="34" charset="0"/>
            </a:rPr>
            <a:t>are </a:t>
          </a:r>
          <a:r>
            <a:rPr lang="en-US" sz="1800" dirty="0" smtClean="0">
              <a:latin typeface="Arial Narrow" pitchFamily="34" charset="0"/>
            </a:rPr>
            <a:t>o</a:t>
          </a:r>
          <a:r>
            <a:rPr lang="en-US" sz="1800" b="0" dirty="0" smtClean="0">
              <a:latin typeface="Arial Narrow" pitchFamily="34" charset="0"/>
            </a:rPr>
            <a:t>utput:  1929=100</a:t>
          </a:r>
          <a:endParaRPr lang="en-US" sz="1800" b="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0.01363</cdr:x>
      <cdr:y>0.91772</cdr:y>
    </cdr:from>
    <cdr:to>
      <cdr:x>0.33615</cdr:x>
      <cdr:y>0.9557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16296" y="5524484"/>
          <a:ext cx="2752514" cy="2286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ahoma"/>
            </a:defRPr>
          </a:lvl1pPr>
          <a:lvl2pPr marL="457200" indent="0">
            <a:defRPr sz="1100">
              <a:latin typeface="Tahoma"/>
            </a:defRPr>
          </a:lvl2pPr>
          <a:lvl3pPr marL="914400" indent="0">
            <a:defRPr sz="1100">
              <a:latin typeface="Tahoma"/>
            </a:defRPr>
          </a:lvl3pPr>
          <a:lvl4pPr marL="1371600" indent="0">
            <a:defRPr sz="1100">
              <a:latin typeface="Tahoma"/>
            </a:defRPr>
          </a:lvl4pPr>
          <a:lvl5pPr marL="1828800" indent="0">
            <a:defRPr sz="1100">
              <a:latin typeface="Tahoma"/>
            </a:defRPr>
          </a:lvl5pPr>
          <a:lvl6pPr marL="2286000" indent="0">
            <a:defRPr sz="1100">
              <a:latin typeface="Tahoma"/>
            </a:defRPr>
          </a:lvl6pPr>
          <a:lvl7pPr marL="2743200" indent="0">
            <a:defRPr sz="1100">
              <a:latin typeface="Tahoma"/>
            </a:defRPr>
          </a:lvl7pPr>
          <a:lvl8pPr marL="3200400" indent="0">
            <a:defRPr sz="1100">
              <a:latin typeface="Tahoma"/>
            </a:defRPr>
          </a:lvl8pPr>
          <a:lvl9pPr marL="3657600" indent="0">
            <a:defRPr sz="1100">
              <a:latin typeface="Tahoma"/>
            </a:defRPr>
          </a:lvl9pPr>
        </a:lstStyle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Note: Price index  used to estimate real (inflation-adjusted) output of health care goods and services.</a:t>
          </a:r>
          <a:endParaRPr lang="en-US" sz="1800" b="0" dirty="0"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D3EFB-9061-469A-B2BA-A509CF3D467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197B2-4452-4EE7-AAE3-9645B4A5E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34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1.2a | REAL HEALTH CARE OUTPUT IN THE UNITED STATES, 1929-2009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9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2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08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39806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1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0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9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4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2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6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7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4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20CC-F8C8-432C-A2AA-F5C401210C0E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54B0-1BE4-4D21-94A3-ADF505F1F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38581714"/>
              </p:ext>
            </p:extLst>
          </p:nvPr>
        </p:nvGraphicFramePr>
        <p:xfrm>
          <a:off x="304800" y="838200"/>
          <a:ext cx="8686799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0"/>
            <a:ext cx="8763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1.2a | No matter what price index is used to standardize health care purchasing power, real health care output rose about 20-fold since 1929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97682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1.2a | No matter what price index is used to standardize health care purchasing power, real health care output rose about 20-fold since 1929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1.2a | No matter what price index is used to standardize health care purchasing power, real health care output rose about 20-fold since 1929</dc:title>
  <dc:creator>Jia Yao</dc:creator>
  <cp:lastModifiedBy>Jia Yao</cp:lastModifiedBy>
  <cp:revision>1</cp:revision>
  <dcterms:created xsi:type="dcterms:W3CDTF">2013-09-03T15:10:02Z</dcterms:created>
  <dcterms:modified xsi:type="dcterms:W3CDTF">2013-09-03T15:10:22Z</dcterms:modified>
</cp:coreProperties>
</file>