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theme/themeOverride1.xml" ContentType="application/vnd.openxmlformats-officedocument.themeOverride+xml"/>
  <Override PartName="/ppt/drawings/drawing1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51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chartUserShapes" Target="../drawings/drawing1.xml"/><Relationship Id="rId2" Type="http://schemas.openxmlformats.org/officeDocument/2006/relationships/package" Target="../embeddings/Microsoft_Excel_Worksheet1.xlsx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dk1" tx1="lt1" bg2="dk2" tx2="lt2" accent1="accent1" accent2="accent2" accent3="accent3" accent4="accent4" accent5="accent5" accent6="accent6" hlink="hlink" folHlink="folHlink"/>
  <c:chart>
    <c:title>
      <c:tx>
        <c:rich>
          <a:bodyPr/>
          <a:lstStyle/>
          <a:p>
            <a:pPr>
              <a:defRPr sz="1125" b="1" i="1" u="none" strike="noStrike" baseline="0">
                <a:solidFill>
                  <a:srgbClr val="5E5E5E"/>
                </a:solidFill>
                <a:latin typeface="Arial MT"/>
                <a:ea typeface="Arial MT"/>
                <a:cs typeface="Arial MT"/>
              </a:defRPr>
            </a:pPr>
            <a:endParaRPr lang="en-US"/>
          </a:p>
        </c:rich>
      </c:tx>
      <c:layout>
        <c:manualLayout>
          <c:xMode val="edge"/>
          <c:yMode val="edge"/>
          <c:x val="0.49611542730300007"/>
          <c:y val="1.9607843137254902E-2"/>
        </c:manualLayout>
      </c:layout>
      <c:overlay val="0"/>
      <c:spPr>
        <a:noFill/>
        <a:ln w="24325">
          <a:noFill/>
        </a:ln>
      </c:spPr>
    </c:title>
    <c:autoTitleDeleted val="0"/>
    <c:plotArea>
      <c:layout>
        <c:manualLayout>
          <c:layoutTarget val="inner"/>
          <c:xMode val="edge"/>
          <c:yMode val="edge"/>
          <c:x val="5.1441314196627674E-2"/>
          <c:y val="0.14836454564801024"/>
          <c:w val="0.87781309291225817"/>
          <c:h val="0.67565102504078878"/>
        </c:manualLayout>
      </c:layout>
      <c:barChart>
        <c:barDir val="col"/>
        <c:grouping val="clustered"/>
        <c:varyColors val="0"/>
        <c:ser>
          <c:idx val="1"/>
          <c:order val="0"/>
          <c:tx>
            <c:strRef>
              <c:f>Sheet1!$B$1</c:f>
              <c:strCache>
                <c:ptCount val="1"/>
                <c:pt idx="0">
                  <c:v>Population (2009)</c:v>
                </c:pt>
              </c:strCache>
            </c:strRef>
          </c:tx>
          <c:spPr>
            <a:solidFill>
              <a:srgbClr val="FFFF00"/>
            </a:solidFill>
            <a:ln w="24325">
              <a:noFill/>
            </a:ln>
          </c:spPr>
          <c:invertIfNegative val="0"/>
          <c:cat>
            <c:strRef>
              <c:f>Sheet1!$A$2:$A$6</c:f>
              <c:strCache>
                <c:ptCount val="5"/>
                <c:pt idx="0">
                  <c:v>United States</c:v>
                </c:pt>
                <c:pt idx="1">
                  <c:v>Other G7 members</c:v>
                </c:pt>
                <c:pt idx="2">
                  <c:v>Other OECD members not in G7</c:v>
                </c:pt>
                <c:pt idx="3">
                  <c:v>Brazil, Russian Federation, India and China </c:v>
                </c:pt>
                <c:pt idx="4">
                  <c:v>Rest of world</c:v>
                </c:pt>
              </c:strCache>
            </c:strRef>
          </c:cat>
          <c:val>
            <c:numRef>
              <c:f>Sheet1!$B$2:$B$6</c:f>
              <c:numCache>
                <c:formatCode>0.0%</c:formatCode>
                <c:ptCount val="5"/>
                <c:pt idx="0">
                  <c:v>4.5130330408604695E-2</c:v>
                </c:pt>
                <c:pt idx="1">
                  <c:v>6.2627562385702149E-2</c:v>
                </c:pt>
                <c:pt idx="2">
                  <c:v>3.4440108758062485E-2</c:v>
                </c:pt>
                <c:pt idx="3">
                  <c:v>0.4233778796284634</c:v>
                </c:pt>
                <c:pt idx="4">
                  <c:v>0.43442411881916732</c:v>
                </c:pt>
              </c:numCache>
            </c:numRef>
          </c:val>
        </c:ser>
        <c:ser>
          <c:idx val="2"/>
          <c:order val="1"/>
          <c:tx>
            <c:strRef>
              <c:f>Sheet1!$C$1</c:f>
              <c:strCache>
                <c:ptCount val="1"/>
                <c:pt idx="0">
                  <c:v>GDP (2008)</c:v>
                </c:pt>
              </c:strCache>
            </c:strRef>
          </c:tx>
          <c:spPr>
            <a:solidFill>
              <a:srgbClr val="006600"/>
            </a:solidFill>
          </c:spPr>
          <c:invertIfNegative val="0"/>
          <c:cat>
            <c:strRef>
              <c:f>Sheet1!$A$2:$A$6</c:f>
              <c:strCache>
                <c:ptCount val="5"/>
                <c:pt idx="0">
                  <c:v>United States</c:v>
                </c:pt>
                <c:pt idx="1">
                  <c:v>Other G7 members</c:v>
                </c:pt>
                <c:pt idx="2">
                  <c:v>Other OECD members not in G7</c:v>
                </c:pt>
                <c:pt idx="3">
                  <c:v>Brazil, Russian Federation, India and China </c:v>
                </c:pt>
                <c:pt idx="4">
                  <c:v>Rest of world</c:v>
                </c:pt>
              </c:strCache>
            </c:strRef>
          </c:cat>
          <c:val>
            <c:numRef>
              <c:f>Sheet1!$C$2:$C$6</c:f>
              <c:numCache>
                <c:formatCode>0.0%</c:formatCode>
                <c:ptCount val="5"/>
                <c:pt idx="0">
                  <c:v>0.20646613384751988</c:v>
                </c:pt>
                <c:pt idx="1">
                  <c:v>0.21470582886629208</c:v>
                </c:pt>
                <c:pt idx="2">
                  <c:v>0.101085950089285</c:v>
                </c:pt>
                <c:pt idx="3">
                  <c:v>0.22991560012649914</c:v>
                </c:pt>
                <c:pt idx="4">
                  <c:v>0.24782648707040389</c:v>
                </c:pt>
              </c:numCache>
            </c:numRef>
          </c:val>
        </c:ser>
        <c:ser>
          <c:idx val="0"/>
          <c:order val="2"/>
          <c:tx>
            <c:strRef>
              <c:f>Sheet1!$D$1</c:f>
              <c:strCache>
                <c:ptCount val="1"/>
                <c:pt idx="0">
                  <c:v>Health Spending (2009)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cat>
            <c:strRef>
              <c:f>Sheet1!$A$2:$A$6</c:f>
              <c:strCache>
                <c:ptCount val="5"/>
                <c:pt idx="0">
                  <c:v>United States</c:v>
                </c:pt>
                <c:pt idx="1">
                  <c:v>Other G7 members</c:v>
                </c:pt>
                <c:pt idx="2">
                  <c:v>Other OECD members not in G7</c:v>
                </c:pt>
                <c:pt idx="3">
                  <c:v>Brazil, Russian Federation, India and China </c:v>
                </c:pt>
                <c:pt idx="4">
                  <c:v>Rest of world</c:v>
                </c:pt>
              </c:strCache>
            </c:strRef>
          </c:cat>
          <c:val>
            <c:numRef>
              <c:f>Sheet1!$D$2:$D$6</c:f>
              <c:numCache>
                <c:formatCode>0.0%</c:formatCode>
                <c:ptCount val="5"/>
                <c:pt idx="0">
                  <c:v>0.35649762464498791</c:v>
                </c:pt>
                <c:pt idx="1">
                  <c:v>0.22867475139837973</c:v>
                </c:pt>
                <c:pt idx="2">
                  <c:v>0.1113314826740653</c:v>
                </c:pt>
                <c:pt idx="3">
                  <c:v>0.14357322508969972</c:v>
                </c:pt>
                <c:pt idx="4">
                  <c:v>0.15992291619286736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0"/>
        <c:axId val="101454976"/>
        <c:axId val="101456896"/>
      </c:barChart>
      <c:catAx>
        <c:axId val="101454976"/>
        <c:scaling>
          <c:orientation val="minMax"/>
        </c:scaling>
        <c:delete val="0"/>
        <c:axPos val="b"/>
        <c:title>
          <c:tx>
            <c:rich>
              <a:bodyPr/>
              <a:lstStyle/>
              <a:p>
                <a:pPr>
                  <a:defRPr sz="1695" b="1" i="0" u="none" strike="noStrike" baseline="0">
                    <a:solidFill>
                      <a:srgbClr val="FFFFFF"/>
                    </a:solidFill>
                    <a:latin typeface="Arial MT"/>
                    <a:ea typeface="Arial MT"/>
                    <a:cs typeface="Arial MT"/>
                  </a:defRPr>
                </a:pPr>
                <a:endParaRPr lang="en-US"/>
              </a:p>
            </c:rich>
          </c:tx>
          <c:layout>
            <c:manualLayout>
              <c:xMode val="edge"/>
              <c:yMode val="edge"/>
              <c:x val="0.62042175360711083"/>
              <c:y val="0.91568627450980977"/>
            </c:manualLayout>
          </c:layout>
          <c:overlay val="0"/>
          <c:spPr>
            <a:noFill/>
            <a:ln w="24325">
              <a:noFill/>
            </a:ln>
          </c:spPr>
        </c:title>
        <c:numFmt formatCode="0_);\(0\)" sourceLinked="1"/>
        <c:majorTickMark val="none"/>
        <c:minorTickMark val="none"/>
        <c:tickLblPos val="nextTo"/>
        <c:spPr>
          <a:noFill/>
          <a:ln w="12162">
            <a:noFill/>
            <a:prstDash val="solid"/>
          </a:ln>
        </c:spPr>
        <c:txPr>
          <a:bodyPr rot="0" vert="horz" anchor="ctr" anchorCtr="0"/>
          <a:lstStyle/>
          <a:p>
            <a:pPr>
              <a:defRPr sz="1600" b="0" i="0" u="none" strike="noStrike" baseline="0">
                <a:solidFill>
                  <a:srgbClr val="000000"/>
                </a:solidFill>
                <a:latin typeface="Arial Narrow" pitchFamily="34" charset="0"/>
                <a:ea typeface="Arial MT"/>
                <a:cs typeface="Arial MT"/>
              </a:defRPr>
            </a:pPr>
            <a:endParaRPr lang="en-US"/>
          </a:p>
        </c:txPr>
        <c:crossAx val="101456896"/>
        <c:crosses val="autoZero"/>
        <c:auto val="0"/>
        <c:lblAlgn val="ctr"/>
        <c:lblOffset val="100"/>
        <c:tickLblSkip val="1"/>
        <c:tickMarkSkip val="1"/>
        <c:noMultiLvlLbl val="0"/>
      </c:catAx>
      <c:valAx>
        <c:axId val="101456896"/>
        <c:scaling>
          <c:orientation val="minMax"/>
          <c:max val="0.60000000000000009"/>
          <c:min val="0"/>
        </c:scaling>
        <c:delete val="0"/>
        <c:axPos val="r"/>
        <c:majorGridlines/>
        <c:numFmt formatCode="0%" sourceLinked="0"/>
        <c:majorTickMark val="out"/>
        <c:minorTickMark val="none"/>
        <c:tickLblPos val="nextTo"/>
        <c:spPr>
          <a:noFill/>
          <a:ln w="12162">
            <a:solidFill>
              <a:srgbClr val="FFFFFF"/>
            </a:solidFill>
            <a:prstDash val="solid"/>
          </a:ln>
        </c:spPr>
        <c:txPr>
          <a:bodyPr rot="0" vert="horz"/>
          <a:lstStyle/>
          <a:p>
            <a:pPr>
              <a:defRPr sz="1600" b="0" i="0" u="none" strike="noStrike" baseline="0">
                <a:solidFill>
                  <a:srgbClr val="000000"/>
                </a:solidFill>
                <a:latin typeface="Arial Narrow" pitchFamily="34" charset="0"/>
                <a:ea typeface="Arial MT"/>
                <a:cs typeface="Arial MT"/>
              </a:defRPr>
            </a:pPr>
            <a:endParaRPr lang="en-US"/>
          </a:p>
        </c:txPr>
        <c:crossAx val="101454976"/>
        <c:crosses val="max"/>
        <c:crossBetween val="between"/>
        <c:majorUnit val="0.1"/>
        <c:minorUnit val="5.000000000000001E-2"/>
      </c:valAx>
      <c:spPr>
        <a:solidFill>
          <a:srgbClr val="B7ECFF"/>
        </a:solidFill>
        <a:ln w="24325">
          <a:noFill/>
        </a:ln>
      </c:spPr>
    </c:plotArea>
    <c:legend>
      <c:legendPos val="t"/>
      <c:layout>
        <c:manualLayout>
          <c:xMode val="edge"/>
          <c:yMode val="edge"/>
          <c:x val="0.14452204752601414"/>
          <c:y val="0.17631960700858337"/>
          <c:w val="0.67895362703722184"/>
          <c:h val="7.9473646875221668E-2"/>
        </c:manualLayout>
      </c:layout>
      <c:overlay val="0"/>
      <c:spPr>
        <a:solidFill>
          <a:srgbClr val="FFFFFF"/>
        </a:solidFill>
        <a:ln w="24325">
          <a:solidFill>
            <a:srgbClr val="000000"/>
          </a:solidFill>
        </a:ln>
      </c:spPr>
      <c:txPr>
        <a:bodyPr/>
        <a:lstStyle/>
        <a:p>
          <a:pPr>
            <a:defRPr sz="1585" b="0" i="0" u="none" strike="noStrike" baseline="0">
              <a:solidFill>
                <a:srgbClr val="000000"/>
              </a:solidFill>
              <a:latin typeface="Tahoma"/>
              <a:ea typeface="Tahoma"/>
              <a:cs typeface="Tahoma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</c:spPr>
  <c:txPr>
    <a:bodyPr/>
    <a:lstStyle/>
    <a:p>
      <a:pPr>
        <a:defRPr sz="1724" b="1" i="0" u="none" strike="noStrike" baseline="0">
          <a:solidFill>
            <a:schemeClr val="tx1"/>
          </a:solidFill>
          <a:latin typeface="Tahoma"/>
          <a:ea typeface="Tahoma"/>
          <a:cs typeface="Tahoma"/>
        </a:defRPr>
      </a:pPr>
      <a:endParaRPr lang="en-US"/>
    </a:p>
  </c:txPr>
  <c:externalData r:id="rId2">
    <c:autoUpdate val="0"/>
  </c:externalData>
  <c:userShapes r:id="rId3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0.04296</cdr:x>
      <cdr:y>0.06977</cdr:y>
    </cdr:from>
    <cdr:to>
      <cdr:x>0.21888</cdr:x>
      <cdr:y>0.17133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381000" y="228600"/>
          <a:ext cx="1560019" cy="332787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en-US" sz="1800" b="0" dirty="0" smtClean="0">
              <a:latin typeface="Arial Narrow" pitchFamily="34" charset="0"/>
            </a:rPr>
            <a:t>Percentage of world </a:t>
          </a:r>
          <a:r>
            <a:rPr lang="en-US" sz="1800" dirty="0" smtClean="0">
              <a:latin typeface="Arial Narrow" pitchFamily="34" charset="0"/>
            </a:rPr>
            <a:t>t</a:t>
          </a:r>
          <a:r>
            <a:rPr lang="en-US" sz="1800" b="0" dirty="0" smtClean="0">
              <a:latin typeface="Arial Narrow" pitchFamily="34" charset="0"/>
            </a:rPr>
            <a:t>otal</a:t>
          </a:r>
          <a:endParaRPr lang="en-US" sz="1800" b="0" dirty="0">
            <a:latin typeface="Arial Narrow" pitchFamily="34" charset="0"/>
          </a:endParaRPr>
        </a:p>
      </cdr:txBody>
    </cdr:sp>
  </cdr:relSizeAnchor>
</c:userShape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7C91228-AAD5-49B9-A3B0-3BE61E13872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48C48DC-9515-4343-9CD1-3F608A6D06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02196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2BCB198-071A-4642-9381-B01F4DE9556D}" type="slidenum">
              <a:rPr lang="en-US"/>
              <a:pPr/>
              <a:t>1</a:t>
            </a:fld>
            <a:endParaRPr lang="en-US"/>
          </a:p>
        </p:txBody>
      </p:sp>
      <p:sp>
        <p:nvSpPr>
          <p:cNvPr id="4710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 b="1" dirty="0" smtClean="0">
                <a:solidFill>
                  <a:schemeClr val="bg1">
                    <a:lumMod val="50000"/>
                  </a:schemeClr>
                </a:solidFill>
                <a:latin typeface="Arial Narrow" pitchFamily="34" charset="0"/>
              </a:rPr>
              <a:t>1.7a | SHARES OF WORLD GDP AND HEALTH EXPENDITURES ATTRIBUTABLE TO U.S. AND INDUSTRIAL NATIONS</a:t>
            </a:r>
            <a:endParaRPr lang="en-US" dirty="0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37443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22495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45494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chart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572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D40349-0088-4757-9CC8-986A81ECF4B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4071834"/>
      </p:ext>
    </p:extLst>
  </p:cSld>
  <p:clrMapOvr>
    <a:masterClrMapping/>
  </p:clrMapOvr>
  <p:transition>
    <p:zoom dir="in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72407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59843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02365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44736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93523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12035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56339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34737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34386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1410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0"/>
            <a:ext cx="8229600" cy="990600"/>
          </a:xfrm>
        </p:spPr>
        <p:txBody>
          <a:bodyPr/>
          <a:lstStyle/>
          <a:p>
            <a:pPr eaLnBrk="1" hangingPunct="1">
              <a:defRPr/>
            </a:pPr>
            <a:r>
              <a:rPr lang="en-US" sz="2400" b="1" dirty="0" smtClean="0">
                <a:solidFill>
                  <a:srgbClr val="000000"/>
                </a:solidFill>
                <a:effectLst/>
                <a:latin typeface="Arial Narrow" pitchFamily="34" charset="0"/>
              </a:rPr>
              <a:t>1.7a | The U.S. share of world health expenditures is substantially larger than its share of either world population or GDP</a:t>
            </a:r>
          </a:p>
        </p:txBody>
      </p:sp>
      <p:graphicFrame>
        <p:nvGraphicFramePr>
          <p:cNvPr id="5" name="Object 3"/>
          <p:cNvGraphicFramePr>
            <a:graphicFrameLocks noGrp="1"/>
          </p:cNvGraphicFramePr>
          <p:nvPr>
            <p:ph type="chart" idx="1"/>
            <p:extLst>
              <p:ext uri="{D42A27DB-BD31-4B8C-83A1-F6EECF244321}">
                <p14:modId xmlns:p14="http://schemas.microsoft.com/office/powerpoint/2010/main" val="2155779636"/>
              </p:ext>
            </p:extLst>
          </p:nvPr>
        </p:nvGraphicFramePr>
        <p:xfrm>
          <a:off x="228600" y="838200"/>
          <a:ext cx="8867775" cy="5638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" name="TextBox 3"/>
          <p:cNvSpPr txBox="1"/>
          <p:nvPr/>
        </p:nvSpPr>
        <p:spPr>
          <a:xfrm rot="16200000">
            <a:off x="-2304542" y="3732311"/>
            <a:ext cx="5181599" cy="3077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 smtClean="0">
                <a:solidFill>
                  <a:srgbClr val="000000"/>
                </a:solidFill>
              </a:rPr>
              <a:t>From The American Health Economy Illustrated Online</a:t>
            </a:r>
            <a:endParaRPr lang="en-US" sz="1400" b="1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76465293"/>
      </p:ext>
    </p:extLst>
  </p:cSld>
  <p:clrMapOvr>
    <a:masterClrMapping/>
  </p:clrMapOvr>
  <p:transition>
    <p:zoom dir="in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Whirlpool 1">
    <a:dk1>
      <a:srgbClr val="000066"/>
    </a:dk1>
    <a:lt1>
      <a:srgbClr val="FFFFFF"/>
    </a:lt1>
    <a:dk2>
      <a:srgbClr val="0000CC"/>
    </a:dk2>
    <a:lt2>
      <a:srgbClr val="CCFFFF"/>
    </a:lt2>
    <a:accent1>
      <a:srgbClr val="CC99FF"/>
    </a:accent1>
    <a:accent2>
      <a:srgbClr val="9999FF"/>
    </a:accent2>
    <a:accent3>
      <a:srgbClr val="AAAAE2"/>
    </a:accent3>
    <a:accent4>
      <a:srgbClr val="DADADA"/>
    </a:accent4>
    <a:accent5>
      <a:srgbClr val="E2CAFF"/>
    </a:accent5>
    <a:accent6>
      <a:srgbClr val="8A8AE7"/>
    </a:accent6>
    <a:hlink>
      <a:srgbClr val="99CCFF"/>
    </a:hlink>
    <a:folHlink>
      <a:srgbClr val="0066FF"/>
    </a:folHlink>
  </a:clrScheme>
  <a:fontScheme name="Whirlpool">
    <a:majorFont>
      <a:latin typeface="Tahoma"/>
      <a:ea typeface=""/>
      <a:cs typeface=""/>
    </a:majorFont>
    <a:minorFont>
      <a:latin typeface="Tahoma"/>
      <a:ea typeface=""/>
      <a:cs typeface="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50</Words>
  <Application>Microsoft Office PowerPoint</Application>
  <PresentationFormat>On-screen Show (4:3)</PresentationFormat>
  <Paragraphs>5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1.7a | The U.S. share of world health expenditures is substantially larger than its share of either world population or GDP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1.5b Since 1960, growth in inflation-adjusted health costs per U.S. resident fell below the rise in non-health costs per capita only 7 times</dc:title>
  <dc:creator>Jia Yao</dc:creator>
  <cp:lastModifiedBy>Jia Yao</cp:lastModifiedBy>
  <cp:revision>4</cp:revision>
  <dcterms:created xsi:type="dcterms:W3CDTF">2013-09-03T15:25:08Z</dcterms:created>
  <dcterms:modified xsi:type="dcterms:W3CDTF">2013-09-03T15:32:53Z</dcterms:modified>
</cp:coreProperties>
</file>

<file path=docProps/thumbnail.jpeg>
</file>