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299996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5.1441314196627674E-2"/>
          <c:y val="0.11256005649896171"/>
          <c:w val="0.87781309291225817"/>
          <c:h val="0.48298963420711649"/>
        </c:manualLayout>
      </c:layout>
      <c:barChart>
        <c:barDir val="col"/>
        <c:grouping val="clustered"/>
        <c:varyColors val="0"/>
        <c:ser>
          <c:idx val="1"/>
          <c:order val="0"/>
          <c:tx>
            <c:strRef>
              <c:f>Sheet1!$B$1</c:f>
              <c:strCache>
                <c:ptCount val="1"/>
                <c:pt idx="0">
                  <c:v>Using U.S. GDP PPP</c:v>
                </c:pt>
              </c:strCache>
            </c:strRef>
          </c:tx>
          <c:spPr>
            <a:solidFill>
              <a:srgbClr val="002060"/>
            </a:solidFill>
            <a:ln w="24325">
              <a:noFill/>
            </a:ln>
          </c:spPr>
          <c:invertIfNegative val="0"/>
          <c:dLbls>
            <c:delete val="1"/>
          </c:dLbls>
          <c:cat>
            <c:strRef>
              <c:f>Sheet1!$A$2:$A$11</c:f>
              <c:strCache>
                <c:ptCount val="10"/>
                <c:pt idx="0">
                  <c:v>United States</c:v>
                </c:pt>
                <c:pt idx="1">
                  <c:v>Norway (#2)</c:v>
                </c:pt>
                <c:pt idx="2">
                  <c:v>Switzerland (#3)</c:v>
                </c:pt>
                <c:pt idx="3">
                  <c:v>Luxembourg (#4)</c:v>
                </c:pt>
                <c:pt idx="4">
                  <c:v>Canada (#5)</c:v>
                </c:pt>
                <c:pt idx="5">
                  <c:v>France (#8)</c:v>
                </c:pt>
                <c:pt idx="6">
                  <c:v>Germany (#10)</c:v>
                </c:pt>
                <c:pt idx="7">
                  <c:v>United Kingdom (#16)</c:v>
                </c:pt>
                <c:pt idx="8">
                  <c:v>Japan (#18)</c:v>
                </c:pt>
                <c:pt idx="9">
                  <c:v>Italy (#20)</c:v>
                </c:pt>
              </c:strCache>
            </c:strRef>
          </c:cat>
          <c:val>
            <c:numRef>
              <c:f>Sheet1!$B$2:$B$11</c:f>
              <c:numCache>
                <c:formatCode>#,##0</c:formatCode>
                <c:ptCount val="10"/>
                <c:pt idx="0" formatCode="0_);\(0\)">
                  <c:v>100</c:v>
                </c:pt>
                <c:pt idx="1">
                  <c:v>65.336076817558293</c:v>
                </c:pt>
                <c:pt idx="2">
                  <c:v>60.589849108367623</c:v>
                </c:pt>
                <c:pt idx="3">
                  <c:v>60.409110986978895</c:v>
                </c:pt>
                <c:pt idx="4">
                  <c:v>53.42935528120713</c:v>
                </c:pt>
                <c:pt idx="5">
                  <c:v>49.396433470507546</c:v>
                </c:pt>
                <c:pt idx="6">
                  <c:v>49.218106995884774</c:v>
                </c:pt>
                <c:pt idx="7">
                  <c:v>41.042524005486968</c:v>
                </c:pt>
                <c:pt idx="8">
                  <c:v>37.461776899902098</c:v>
                </c:pt>
                <c:pt idx="9">
                  <c:v>36.844993141289436</c:v>
                </c:pt>
              </c:numCache>
            </c:numRef>
          </c:val>
        </c:ser>
        <c:ser>
          <c:idx val="2"/>
          <c:order val="1"/>
          <c:tx>
            <c:strRef>
              <c:f>Sheet1!$C$1</c:f>
              <c:strCache>
                <c:ptCount val="1"/>
                <c:pt idx="0">
                  <c:v>Using U.S. health care PPP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elete val="1"/>
          </c:dLbls>
          <c:cat>
            <c:strRef>
              <c:f>Sheet1!$A$2:$A$11</c:f>
              <c:strCache>
                <c:ptCount val="10"/>
                <c:pt idx="0">
                  <c:v>United States</c:v>
                </c:pt>
                <c:pt idx="1">
                  <c:v>Norway (#2)</c:v>
                </c:pt>
                <c:pt idx="2">
                  <c:v>Switzerland (#3)</c:v>
                </c:pt>
                <c:pt idx="3">
                  <c:v>Luxembourg (#4)</c:v>
                </c:pt>
                <c:pt idx="4">
                  <c:v>Canada (#5)</c:v>
                </c:pt>
                <c:pt idx="5">
                  <c:v>France (#8)</c:v>
                </c:pt>
                <c:pt idx="6">
                  <c:v>Germany (#10)</c:v>
                </c:pt>
                <c:pt idx="7">
                  <c:v>United Kingdom (#16)</c:v>
                </c:pt>
                <c:pt idx="8">
                  <c:v>Japan (#18)</c:v>
                </c:pt>
                <c:pt idx="9">
                  <c:v>Italy (#20)</c:v>
                </c:pt>
              </c:strCache>
            </c:strRef>
          </c:cat>
          <c:val>
            <c:numRef>
              <c:f>Sheet1!$C$2:$C$11</c:f>
              <c:numCache>
                <c:formatCode>#,##0</c:formatCode>
                <c:ptCount val="10"/>
                <c:pt idx="0" formatCode="0_);\(0\)">
                  <c:v>100</c:v>
                </c:pt>
                <c:pt idx="1">
                  <c:v>85.187451189854769</c:v>
                </c:pt>
                <c:pt idx="2">
                  <c:v>81.725842983379593</c:v>
                </c:pt>
                <c:pt idx="3">
                  <c:v>81.073071804941108</c:v>
                </c:pt>
                <c:pt idx="4">
                  <c:v>63.381882245353559</c:v>
                </c:pt>
                <c:pt idx="5">
                  <c:v>74.742472284063055</c:v>
                </c:pt>
                <c:pt idx="6">
                  <c:v>76.571027085932243</c:v>
                </c:pt>
                <c:pt idx="7">
                  <c:v>61.94557692921174</c:v>
                </c:pt>
                <c:pt idx="8">
                  <c:v>75.154799336223348</c:v>
                </c:pt>
                <c:pt idx="9">
                  <c:v>45.471606486076524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0"/>
        <c:axId val="102101760"/>
        <c:axId val="117869568"/>
      </c:barChart>
      <c:catAx>
        <c:axId val="102101760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695" b="1" i="0" u="none" strike="noStrike" baseline="0">
                    <a:solidFill>
                      <a:srgbClr val="FFFFFF"/>
                    </a:solidFill>
                    <a:latin typeface="Arial MT"/>
                    <a:ea typeface="Arial MT"/>
                    <a:cs typeface="Arial MT"/>
                  </a:defRPr>
                </a:pPr>
                <a:endParaRPr lang="en-US"/>
              </a:p>
            </c:rich>
          </c:tx>
          <c:layout>
            <c:manualLayout>
              <c:xMode val="edge"/>
              <c:yMode val="edge"/>
              <c:x val="0.6204217536071106"/>
              <c:y val="0.91568627450980955"/>
            </c:manualLayout>
          </c:layout>
          <c:overlay val="0"/>
          <c:spPr>
            <a:noFill/>
            <a:ln w="24325">
              <a:noFill/>
            </a:ln>
          </c:spPr>
        </c:title>
        <c:numFmt formatCode="0_);\(0\)" sourceLinked="1"/>
        <c:majorTickMark val="none"/>
        <c:minorTickMark val="none"/>
        <c:tickLblPos val="nextTo"/>
        <c:spPr>
          <a:noFill/>
          <a:ln w="12162">
            <a:noFill/>
            <a:prstDash val="solid"/>
          </a:ln>
        </c:spPr>
        <c:txPr>
          <a:bodyPr rot="1200000" vert="horz" anchor="t" anchorCtr="0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17869568"/>
        <c:crosses val="autoZero"/>
        <c:auto val="0"/>
        <c:lblAlgn val="ctr"/>
        <c:lblOffset val="100"/>
        <c:tickLblSkip val="1"/>
        <c:tickMarkSkip val="1"/>
        <c:noMultiLvlLbl val="0"/>
      </c:catAx>
      <c:valAx>
        <c:axId val="117869568"/>
        <c:scaling>
          <c:orientation val="minMax"/>
          <c:max val="100"/>
          <c:min val="0"/>
        </c:scaling>
        <c:delete val="0"/>
        <c:axPos val="r"/>
        <c:majorGridlines/>
        <c:numFmt formatCode="#,##0" sourceLinked="0"/>
        <c:majorTickMark val="out"/>
        <c:minorTickMark val="none"/>
        <c:tickLblPos val="nextTo"/>
        <c:spPr>
          <a:noFill/>
          <a:ln w="12162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2101760"/>
        <c:crosses val="max"/>
        <c:crossBetween val="between"/>
        <c:majorUnit val="10"/>
        <c:minorUnit val="5"/>
      </c:valAx>
      <c:spPr>
        <a:solidFill>
          <a:srgbClr val="B7ECFF"/>
        </a:solidFill>
        <a:ln w="24325">
          <a:noFill/>
        </a:ln>
      </c:spPr>
    </c:plotArea>
    <c:legend>
      <c:legendPos val="t"/>
      <c:layout>
        <c:manualLayout>
          <c:xMode val="edge"/>
          <c:yMode val="edge"/>
          <c:x val="0.29085074891954404"/>
          <c:y val="0.1255151333931363"/>
          <c:w val="0.62716171756725902"/>
          <c:h val="5.2623675205156324E-2"/>
        </c:manualLayout>
      </c:layout>
      <c:overlay val="0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  <c:userShapes r:id="rId3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0.05156</cdr:x>
      <cdr:y>0.05063</cdr:y>
    </cdr:from>
    <cdr:to>
      <cdr:x>0.22748</cdr:x>
      <cdr:y>0.11393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457200" y="304800"/>
          <a:ext cx="1560019" cy="381053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Per capita </a:t>
          </a:r>
          <a:r>
            <a:rPr lang="en-US" sz="1800" dirty="0">
              <a:latin typeface="Arial Narrow" pitchFamily="34" charset="0"/>
            </a:rPr>
            <a:t>h</a:t>
          </a:r>
          <a:r>
            <a:rPr lang="en-US" sz="1800" b="0" dirty="0" smtClean="0">
              <a:latin typeface="Arial Narrow" pitchFamily="34" charset="0"/>
            </a:rPr>
            <a:t>ealth </a:t>
          </a:r>
          <a:r>
            <a:rPr lang="en-US" sz="1800" dirty="0">
              <a:latin typeface="Arial Narrow" pitchFamily="34" charset="0"/>
            </a:rPr>
            <a:t>s</a:t>
          </a:r>
          <a:r>
            <a:rPr lang="en-US" sz="1800" b="0" dirty="0" smtClean="0">
              <a:latin typeface="Arial Narrow" pitchFamily="34" charset="0"/>
            </a:rPr>
            <a:t>pending </a:t>
          </a:r>
          <a:r>
            <a:rPr lang="en-US" sz="1800" dirty="0">
              <a:latin typeface="Arial Narrow" pitchFamily="34" charset="0"/>
            </a:rPr>
            <a:t>a</a:t>
          </a:r>
          <a:r>
            <a:rPr lang="en-US" sz="1800" b="0" dirty="0" smtClean="0">
              <a:latin typeface="Arial Narrow" pitchFamily="34" charset="0"/>
            </a:rPr>
            <a:t>s a percentage of U.S. per </a:t>
          </a:r>
          <a:r>
            <a:rPr lang="en-US" sz="1800" dirty="0">
              <a:latin typeface="Arial Narrow" pitchFamily="34" charset="0"/>
            </a:rPr>
            <a:t>c</a:t>
          </a:r>
          <a:r>
            <a:rPr lang="en-US" sz="1800" b="0" dirty="0" smtClean="0">
              <a:latin typeface="Arial Narrow" pitchFamily="34" charset="0"/>
            </a:rPr>
            <a:t>apita NHE (2007)</a:t>
          </a:r>
          <a:endParaRPr lang="en-US" sz="1800" b="0" dirty="0">
            <a:latin typeface="Arial Narrow" pitchFamily="34" charset="0"/>
          </a:endParaRPr>
        </a:p>
      </cdr:txBody>
    </cdr:sp>
  </cdr:relSizeAnchor>
  <cdr:relSizeAnchor xmlns:cdr="http://schemas.openxmlformats.org/drawingml/2006/chartDrawing">
    <cdr:from>
      <cdr:x>0.02386</cdr:x>
      <cdr:y>0.74684</cdr:y>
    </cdr:from>
    <cdr:to>
      <cdr:x>0.19978</cdr:x>
      <cdr:y>0.81014</cdr:y>
    </cdr:to>
    <cdr:sp macro="" textlink="">
      <cdr:nvSpPr>
        <cdr:cNvPr id="3" name="TextBox 1"/>
        <cdr:cNvSpPr txBox="1"/>
      </cdr:nvSpPr>
      <cdr:spPr>
        <a:xfrm xmlns:a="http://schemas.openxmlformats.org/drawingml/2006/main">
          <a:off x="211547" y="4495800"/>
          <a:ext cx="1560019" cy="381053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>
          <a:lvl1pPr marL="0" indent="0">
            <a:defRPr sz="1100">
              <a:latin typeface="Tahoma"/>
            </a:defRPr>
          </a:lvl1pPr>
          <a:lvl2pPr marL="457200" indent="0">
            <a:defRPr sz="1100">
              <a:latin typeface="Tahoma"/>
            </a:defRPr>
          </a:lvl2pPr>
          <a:lvl3pPr marL="914400" indent="0">
            <a:defRPr sz="1100">
              <a:latin typeface="Tahoma"/>
            </a:defRPr>
          </a:lvl3pPr>
          <a:lvl4pPr marL="1371600" indent="0">
            <a:defRPr sz="1100">
              <a:latin typeface="Tahoma"/>
            </a:defRPr>
          </a:lvl4pPr>
          <a:lvl5pPr marL="1828800" indent="0">
            <a:defRPr sz="1100">
              <a:latin typeface="Tahoma"/>
            </a:defRPr>
          </a:lvl5pPr>
          <a:lvl6pPr marL="2286000" indent="0">
            <a:defRPr sz="1100">
              <a:latin typeface="Tahoma"/>
            </a:defRPr>
          </a:lvl6pPr>
          <a:lvl7pPr marL="2743200" indent="0">
            <a:defRPr sz="1100">
              <a:latin typeface="Tahoma"/>
            </a:defRPr>
          </a:lvl7pPr>
          <a:lvl8pPr marL="3200400" indent="0">
            <a:defRPr sz="1100">
              <a:latin typeface="Tahoma"/>
            </a:defRPr>
          </a:lvl8pPr>
          <a:lvl9pPr marL="3657600" indent="0">
            <a:defRPr sz="1100">
              <a:latin typeface="Tahoma"/>
            </a:defRPr>
          </a:lvl9pPr>
        </a:lstStyle>
        <a:p xmlns:a="http://schemas.openxmlformats.org/drawingml/2006/main">
          <a:r>
            <a:rPr lang="en-US" sz="1800" dirty="0" smtClean="0">
              <a:latin typeface="Arial Narrow" pitchFamily="34" charset="0"/>
            </a:rPr>
            <a:t>Note: Numbers in parentheses show OECD country ranking on health spending per capita using </a:t>
          </a:r>
        </a:p>
        <a:p xmlns:a="http://schemas.openxmlformats.org/drawingml/2006/main">
          <a:r>
            <a:rPr lang="en-US" sz="1800" dirty="0" smtClean="0">
              <a:latin typeface="Arial Narrow" pitchFamily="34" charset="0"/>
            </a:rPr>
            <a:t>GDP PPP index. </a:t>
          </a:r>
          <a:r>
            <a:rPr lang="en-US" sz="1800" b="0" dirty="0" smtClean="0">
              <a:latin typeface="Arial Narrow" pitchFamily="34" charset="0"/>
            </a:rPr>
            <a:t>The GDP purchasing power index (PPP) standardizes health spending in terms of </a:t>
          </a:r>
        </a:p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its general </a:t>
          </a:r>
          <a:r>
            <a:rPr lang="en-US" sz="1800" dirty="0" smtClean="0">
              <a:latin typeface="Arial Narrow" pitchFamily="34" charset="0"/>
            </a:rPr>
            <a:t>purchasing power in the U.S. economy. The health care PPP standardizes spending in </a:t>
          </a:r>
        </a:p>
        <a:p xmlns:a="http://schemas.openxmlformats.org/drawingml/2006/main">
          <a:r>
            <a:rPr lang="en-US" sz="1800" dirty="0" smtClean="0">
              <a:latin typeface="Arial Narrow" pitchFamily="34" charset="0"/>
            </a:rPr>
            <a:t>terms of its power to purchase a standardized bundle of health care goods and services in the U.S.</a:t>
          </a:r>
          <a:endParaRPr lang="en-US" sz="1800" b="0" dirty="0">
            <a:latin typeface="Arial Narrow" pitchFamily="34" charset="0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98AFB8-EF53-4C86-AD79-810C662FB15B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4C6DF8-FEBA-4FB3-9164-D11D495894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32894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1.4a | NATIONAL HEALTH EXPENDITURES PER CAPITA FOR SELECTED INDUSTRIALIZED COUNTRIES, 2007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44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249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5494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081802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24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984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236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736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352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03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6339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473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438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0"/>
            <a:ext cx="8915400" cy="9906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chemeClr val="bg1">
                    <a:lumMod val="50000"/>
                  </a:schemeClr>
                </a:solidFill>
                <a:effectLst/>
                <a:latin typeface="Arial Narrow" pitchFamily="34" charset="0"/>
              </a:rPr>
              <a:t>1.4a | The difference in per capita health spending between the U.S. and its G7 competitors is much smaller when adjusted for U.S. health prices</a:t>
            </a:r>
          </a:p>
        </p:txBody>
      </p:sp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3426018750"/>
              </p:ext>
            </p:extLst>
          </p:nvPr>
        </p:nvGraphicFramePr>
        <p:xfrm>
          <a:off x="228600" y="838200"/>
          <a:ext cx="8867775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TextBox 3"/>
          <p:cNvSpPr txBox="1"/>
          <p:nvPr/>
        </p:nvSpPr>
        <p:spPr>
          <a:xfrm rot="16200000">
            <a:off x="-2304542" y="3732311"/>
            <a:ext cx="5181599" cy="3077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0000"/>
                </a:solidFill>
              </a:rPr>
              <a:t>From The American Health Economy Illustrated Online</a:t>
            </a:r>
            <a:endParaRPr lang="en-US" sz="14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46052000"/>
      </p:ext>
    </p:extLst>
  </p:cSld>
  <p:clrMapOvr>
    <a:masterClrMapping/>
  </p:clrMapOvr>
  <p:transition>
    <p:zoom dir="in"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133</Words>
  <Application>Microsoft Office PowerPoint</Application>
  <PresentationFormat>On-screen Show (4:3)</PresentationFormat>
  <Paragraphs>9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1.4a | The difference in per capita health spending between the U.S. and its G7 competitors is much smaller when adjusted for U.S. health prices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1.4a | The difference in per capita health spending between the U.S. and its G7 competitors is much smaller when adjusted for U.S. health prices</dc:title>
  <dc:creator>Jia Yao</dc:creator>
  <cp:lastModifiedBy>Jia Yao</cp:lastModifiedBy>
  <cp:revision>2</cp:revision>
  <dcterms:created xsi:type="dcterms:W3CDTF">2013-09-03T15:25:08Z</dcterms:created>
  <dcterms:modified xsi:type="dcterms:W3CDTF">2013-09-03T15:29:31Z</dcterms:modified>
</cp:coreProperties>
</file>

<file path=docProps/thumbnail.jpeg>
</file>