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300001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001085597284626E-2"/>
          <c:y val="0.10201152862221337"/>
          <c:w val="0.85108727377664151"/>
          <c:h val="0.68341157513538653"/>
        </c:manualLayout>
      </c:layout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Nonhealth GDP per capita</c:v>
                </c:pt>
              </c:strCache>
            </c:strRef>
          </c:tx>
          <c:spPr>
            <a:ln w="76200">
              <a:solidFill>
                <a:srgbClr val="00206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Sheet1!$A$2:$A$54</c:f>
              <c:numCache>
                <c:formatCode>0_);\(0\)</c:formatCode>
                <c:ptCount val="53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  <c:pt idx="48" formatCode="General">
                  <c:v>2008</c:v>
                </c:pt>
                <c:pt idx="49" formatCode="General">
                  <c:v>2009</c:v>
                </c:pt>
                <c:pt idx="50" formatCode="General">
                  <c:v>2010</c:v>
                </c:pt>
                <c:pt idx="51" formatCode="General">
                  <c:v>2011</c:v>
                </c:pt>
                <c:pt idx="52" formatCode="General">
                  <c:v>2012</c:v>
                </c:pt>
              </c:numCache>
            </c:numRef>
          </c:cat>
          <c:val>
            <c:numRef>
              <c:f>Sheet1!$C$2:$C$54</c:f>
              <c:numCache>
                <c:formatCode>0.0</c:formatCode>
                <c:ptCount val="53"/>
                <c:pt idx="0">
                  <c:v>0.30722135938587858</c:v>
                </c:pt>
                <c:pt idx="1">
                  <c:v>0.7280018917504627</c:v>
                </c:pt>
                <c:pt idx="2">
                  <c:v>4.4008085176455713</c:v>
                </c:pt>
                <c:pt idx="3">
                  <c:v>2.680231840368319</c:v>
                </c:pt>
                <c:pt idx="4">
                  <c:v>4.119456547348066</c:v>
                </c:pt>
                <c:pt idx="5">
                  <c:v>5.1471118292288676</c:v>
                </c:pt>
                <c:pt idx="6">
                  <c:v>5.3388763253935156</c:v>
                </c:pt>
                <c:pt idx="7">
                  <c:v>1.2746267529436972</c:v>
                </c:pt>
                <c:pt idx="8">
                  <c:v>3.6150500102843486</c:v>
                </c:pt>
                <c:pt idx="9">
                  <c:v>1.8427154188349837</c:v>
                </c:pt>
                <c:pt idx="10">
                  <c:v>-1.4357256057256351</c:v>
                </c:pt>
                <c:pt idx="11">
                  <c:v>1.812777122326259</c:v>
                </c:pt>
                <c:pt idx="12">
                  <c:v>3.9790078653352268</c:v>
                </c:pt>
                <c:pt idx="13">
                  <c:v>4.6678775093057068</c:v>
                </c:pt>
                <c:pt idx="14">
                  <c:v>-1.7769760982768723</c:v>
                </c:pt>
                <c:pt idx="15">
                  <c:v>-1.5320949043299947</c:v>
                </c:pt>
                <c:pt idx="16">
                  <c:v>4.1009096460821848</c:v>
                </c:pt>
                <c:pt idx="17">
                  <c:v>3.3464176555318526</c:v>
                </c:pt>
                <c:pt idx="18">
                  <c:v>4.4992138551863459</c:v>
                </c:pt>
                <c:pt idx="19">
                  <c:v>1.903111037115468</c:v>
                </c:pt>
                <c:pt idx="20">
                  <c:v>-1.9443480473865349</c:v>
                </c:pt>
                <c:pt idx="21">
                  <c:v>1.235004754586333</c:v>
                </c:pt>
                <c:pt idx="22">
                  <c:v>-3.6645502138490937</c:v>
                </c:pt>
                <c:pt idx="23">
                  <c:v>3.5318775916988399</c:v>
                </c:pt>
                <c:pt idx="24">
                  <c:v>6.4206324543645055</c:v>
                </c:pt>
                <c:pt idx="25">
                  <c:v>3.1237472243932363</c:v>
                </c:pt>
                <c:pt idx="26">
                  <c:v>2.391159234746687</c:v>
                </c:pt>
                <c:pt idx="27">
                  <c:v>2.2324797142630137</c:v>
                </c:pt>
                <c:pt idx="28">
                  <c:v>2.7812617501289605</c:v>
                </c:pt>
                <c:pt idx="29">
                  <c:v>2.2798984527873323</c:v>
                </c:pt>
                <c:pt idx="30">
                  <c:v>1.9978786493579648E-2</c:v>
                </c:pt>
                <c:pt idx="31">
                  <c:v>-2.1868011363196826</c:v>
                </c:pt>
                <c:pt idx="32">
                  <c:v>1.8360580413073979</c:v>
                </c:pt>
                <c:pt idx="33">
                  <c:v>1.094831145827091</c:v>
                </c:pt>
                <c:pt idx="34">
                  <c:v>2.8873693753628693</c:v>
                </c:pt>
                <c:pt idx="35">
                  <c:v>1.3985741439765498</c:v>
                </c:pt>
                <c:pt idx="36">
                  <c:v>2.6536309571780548</c:v>
                </c:pt>
                <c:pt idx="37">
                  <c:v>3.3425165597605444</c:v>
                </c:pt>
                <c:pt idx="38">
                  <c:v>3.2086833406320681</c:v>
                </c:pt>
                <c:pt idx="39">
                  <c:v>3.6450627983914741</c:v>
                </c:pt>
                <c:pt idx="40">
                  <c:v>2.8712085759436512</c:v>
                </c:pt>
                <c:pt idx="41">
                  <c:v>-0.82569220846085978</c:v>
                </c:pt>
                <c:pt idx="42">
                  <c:v>-0.20257850793351517</c:v>
                </c:pt>
                <c:pt idx="43">
                  <c:v>1.2427169254263903</c:v>
                </c:pt>
                <c:pt idx="44">
                  <c:v>2.7832134235101114</c:v>
                </c:pt>
                <c:pt idx="45">
                  <c:v>2.3776074429206817</c:v>
                </c:pt>
                <c:pt idx="46">
                  <c:v>1.5701093623063933</c:v>
                </c:pt>
                <c:pt idx="47">
                  <c:v>0.50817820953279469</c:v>
                </c:pt>
                <c:pt idx="48">
                  <c:v>-1.78358339248742</c:v>
                </c:pt>
                <c:pt idx="49">
                  <c:v>-4.8066544055066496</c:v>
                </c:pt>
                <c:pt idx="50">
                  <c:v>1.6273624535365183</c:v>
                </c:pt>
                <c:pt idx="51">
                  <c:v>1.1027146037020596</c:v>
                </c:pt>
                <c:pt idx="52">
                  <c:v>2.1146755367345671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Sheet1!$B$1</c:f>
              <c:strCache>
                <c:ptCount val="1"/>
                <c:pt idx="0">
                  <c:v>NHE per capita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Sheet1!$A$2:$A$54</c:f>
              <c:numCache>
                <c:formatCode>0_);\(0\)</c:formatCode>
                <c:ptCount val="53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  <c:pt idx="48" formatCode="General">
                  <c:v>2008</c:v>
                </c:pt>
                <c:pt idx="49" formatCode="General">
                  <c:v>2009</c:v>
                </c:pt>
                <c:pt idx="50" formatCode="General">
                  <c:v>2010</c:v>
                </c:pt>
                <c:pt idx="51" formatCode="General">
                  <c:v>2011</c:v>
                </c:pt>
                <c:pt idx="52" formatCode="General">
                  <c:v>2012</c:v>
                </c:pt>
              </c:numCache>
            </c:numRef>
          </c:cat>
          <c:val>
            <c:numRef>
              <c:f>Sheet1!$B$2:$B$54</c:f>
              <c:numCache>
                <c:formatCode>0.0</c:formatCode>
                <c:ptCount val="53"/>
                <c:pt idx="0">
                  <c:v>4.4704827035376038</c:v>
                </c:pt>
                <c:pt idx="1">
                  <c:v>3.9542636989820856</c:v>
                </c:pt>
                <c:pt idx="2">
                  <c:v>6.1930021209656294</c:v>
                </c:pt>
                <c:pt idx="3">
                  <c:v>6.0831306807685337</c:v>
                </c:pt>
                <c:pt idx="4">
                  <c:v>7.8167401113737656</c:v>
                </c:pt>
                <c:pt idx="5">
                  <c:v>5.5641418890596706</c:v>
                </c:pt>
                <c:pt idx="6">
                  <c:v>6.0002202966209062</c:v>
                </c:pt>
                <c:pt idx="7">
                  <c:v>7.6088974451648861</c:v>
                </c:pt>
                <c:pt idx="8">
                  <c:v>7.7624468780731259</c:v>
                </c:pt>
                <c:pt idx="9">
                  <c:v>6.3564356523337029</c:v>
                </c:pt>
                <c:pt idx="10">
                  <c:v>6.1524095736570583</c:v>
                </c:pt>
                <c:pt idx="11">
                  <c:v>4.4999843297231168</c:v>
                </c:pt>
                <c:pt idx="12">
                  <c:v>6.0959857624786506</c:v>
                </c:pt>
                <c:pt idx="13">
                  <c:v>4.2476889420268282</c:v>
                </c:pt>
                <c:pt idx="14">
                  <c:v>3.0497756688900868</c:v>
                </c:pt>
                <c:pt idx="15">
                  <c:v>3.3513678089733601</c:v>
                </c:pt>
                <c:pt idx="16">
                  <c:v>7.5315712025479264</c:v>
                </c:pt>
                <c:pt idx="17">
                  <c:v>5.9929440991645544</c:v>
                </c:pt>
                <c:pt idx="18">
                  <c:v>3.9078569954246856</c:v>
                </c:pt>
                <c:pt idx="19">
                  <c:v>3.5680338450837956</c:v>
                </c:pt>
                <c:pt idx="20">
                  <c:v>4.6320161955114125</c:v>
                </c:pt>
                <c:pt idx="21">
                  <c:v>5.0539485615744173</c:v>
                </c:pt>
                <c:pt idx="22">
                  <c:v>5.1915803623121981</c:v>
                </c:pt>
                <c:pt idx="23">
                  <c:v>5.099300352920233</c:v>
                </c:pt>
                <c:pt idx="24">
                  <c:v>5.4682762526355733</c:v>
                </c:pt>
                <c:pt idx="25">
                  <c:v>5.0412376018168725</c:v>
                </c:pt>
                <c:pt idx="26">
                  <c:v>4.1891474576522869</c:v>
                </c:pt>
                <c:pt idx="27">
                  <c:v>5.2027399354433346</c:v>
                </c:pt>
                <c:pt idx="28">
                  <c:v>7.2847177418781772</c:v>
                </c:pt>
                <c:pt idx="29">
                  <c:v>6.1337574172020126</c:v>
                </c:pt>
                <c:pt idx="30">
                  <c:v>6.6676974487410723</c:v>
                </c:pt>
                <c:pt idx="31">
                  <c:v>4.368650939909835</c:v>
                </c:pt>
                <c:pt idx="32">
                  <c:v>4.5714288831690153</c:v>
                </c:pt>
                <c:pt idx="33">
                  <c:v>3.56042822396474</c:v>
                </c:pt>
                <c:pt idx="34">
                  <c:v>2.1101636907611576</c:v>
                </c:pt>
                <c:pt idx="35">
                  <c:v>2.2536039189696488</c:v>
                </c:pt>
                <c:pt idx="36">
                  <c:v>2.2095541524988604</c:v>
                </c:pt>
                <c:pt idx="37">
                  <c:v>2.6075935725263788</c:v>
                </c:pt>
                <c:pt idx="38">
                  <c:v>3.4556426053083289</c:v>
                </c:pt>
                <c:pt idx="39">
                  <c:v>3.7226122826665264</c:v>
                </c:pt>
                <c:pt idx="40">
                  <c:v>3.534972537989689</c:v>
                </c:pt>
                <c:pt idx="41">
                  <c:v>4.9574044569400399</c:v>
                </c:pt>
                <c:pt idx="42">
                  <c:v>6.998452573130165</c:v>
                </c:pt>
                <c:pt idx="43">
                  <c:v>5.2928590539408793</c:v>
                </c:pt>
                <c:pt idx="44">
                  <c:v>3.3112732063551142</c:v>
                </c:pt>
                <c:pt idx="45">
                  <c:v>2.5052419592301645</c:v>
                </c:pt>
                <c:pt idx="46">
                  <c:v>2.3863893870632369</c:v>
                </c:pt>
                <c:pt idx="47">
                  <c:v>2.5048640416491352</c:v>
                </c:pt>
                <c:pt idx="48">
                  <c:v>1.7493648105807891</c:v>
                </c:pt>
                <c:pt idx="49">
                  <c:v>2.2284197786927029</c:v>
                </c:pt>
                <c:pt idx="50">
                  <c:v>1.8647799834783596</c:v>
                </c:pt>
                <c:pt idx="51">
                  <c:v>1.1376236731235334</c:v>
                </c:pt>
                <c:pt idx="52">
                  <c:v>1.7200331897893051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916672"/>
        <c:axId val="101919744"/>
      </c:lineChart>
      <c:catAx>
        <c:axId val="10191667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72"/>
              <c:y val="0.91568627450980966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low"/>
        <c:spPr>
          <a:noFill/>
          <a:ln w="508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919744"/>
        <c:crosses val="autoZero"/>
        <c:auto val="0"/>
        <c:lblAlgn val="ctr"/>
        <c:lblOffset val="100"/>
        <c:tickLblSkip val="5"/>
        <c:tickMarkSkip val="5"/>
        <c:noMultiLvlLbl val="0"/>
      </c:catAx>
      <c:valAx>
        <c:axId val="101919744"/>
        <c:scaling>
          <c:orientation val="minMax"/>
          <c:max val="10"/>
          <c:min val="-6"/>
        </c:scaling>
        <c:delete val="0"/>
        <c:axPos val="r"/>
        <c:majorGridlines/>
        <c:numFmt formatCode="#,##0" sourceLinked="0"/>
        <c:majorTickMark val="out"/>
        <c:minorTickMark val="none"/>
        <c:tickLblPos val="nextTo"/>
        <c:spPr>
          <a:noFill/>
          <a:ln w="12700">
            <a:solidFill>
              <a:srgbClr val="FFFFFF"/>
            </a:solidFill>
            <a:prstDash val="solid"/>
          </a:ln>
        </c:spPr>
        <c:txPr>
          <a:bodyPr rot="0" vert="horz" anchor="t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916672"/>
        <c:crosses val="max"/>
        <c:crossBetween val="between"/>
        <c:majorUnit val="1"/>
        <c:minorUnit val="1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59817850517376425"/>
          <c:y val="0.11496661018638493"/>
          <c:w val="0.31345200698080278"/>
          <c:h val="9.7744443336988548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0.04839</cdr:x>
      <cdr:y>0.02532</cdr:y>
    </cdr:from>
    <cdr:to>
      <cdr:x>0.22431</cdr:x>
      <cdr:y>0.10759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0147" y="152400"/>
          <a:ext cx="1600235" cy="495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Annual percentage </a:t>
          </a:r>
          <a:r>
            <a:rPr lang="en-US" sz="1800" dirty="0">
              <a:latin typeface="Arial Narrow" pitchFamily="34" charset="0"/>
            </a:rPr>
            <a:t>c</a:t>
          </a:r>
          <a:r>
            <a:rPr lang="en-US" sz="1800" b="0" dirty="0" smtClean="0">
              <a:latin typeface="Arial Narrow" pitchFamily="34" charset="0"/>
            </a:rPr>
            <a:t>hange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0.05864</cdr:x>
      <cdr:y>0.87342</cdr:y>
    </cdr:from>
    <cdr:to>
      <cdr:x>0.38116</cdr:x>
      <cdr:y>0.9114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33400" y="5257800"/>
          <a:ext cx="2933763" cy="228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dirty="0" smtClean="0">
              <a:solidFill>
                <a:srgbClr val="000000"/>
              </a:solidFill>
              <a:latin typeface="Arial Narrow" pitchFamily="34" charset="0"/>
            </a:rPr>
            <a:t>Non-health GDP = GDP minus NHE. Growth rates c</a:t>
          </a:r>
          <a:r>
            <a:rPr lang="en-US" sz="1800" b="0" dirty="0" smtClean="0">
              <a:latin typeface="Arial Narrow" pitchFamily="34" charset="0"/>
            </a:rPr>
            <a:t>alculated from real GDP per capita (chained </a:t>
          </a:r>
        </a:p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2009 dollars) and real NHE per capita (calculated </a:t>
          </a:r>
          <a:r>
            <a:rPr lang="en-US" sz="1800" dirty="0" smtClean="0">
              <a:latin typeface="Arial Narrow" pitchFamily="34" charset="0"/>
            </a:rPr>
            <a:t>in 2009 d</a:t>
          </a:r>
          <a:r>
            <a:rPr lang="en-US" sz="1800" b="0" dirty="0" smtClean="0">
              <a:latin typeface="Arial Narrow" pitchFamily="34" charset="0"/>
            </a:rPr>
            <a:t>ollars from GDP price deflator)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1228-AAD5-49B9-A3B0-3BE61E13872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48DC-9515-4343-9CD1-3F608A6D0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1.5b | GROWTH RATE OF REAL PER CAPITA NHE AND NON-HEALTH GDP IN THE UNITED STATES, 1960-2009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51112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1.5b Since 1960, growth in inflation-adjusted health costs per U.S. resident fell below the rise in non-health costs per capita only 7 times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15805787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/>
          <p:cNvCxnSpPr/>
          <p:nvPr/>
        </p:nvCxnSpPr>
        <p:spPr bwMode="auto">
          <a:xfrm rot="5400000">
            <a:off x="-495300" y="3543300"/>
            <a:ext cx="4038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905000" y="5105400"/>
            <a:ext cx="3586816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Medicare and Medicaid begin (1966)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 bwMode="auto">
          <a:xfrm rot="10800000">
            <a:off x="1524000" y="5105401"/>
            <a:ext cx="381000" cy="1692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35751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1.5b Since 1960, growth in inflation-adjusted health costs per U.S. resident fell below the rise in non-health costs per capita only 7 times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1.5b Since 1960, growth in inflation-adjusted health costs per U.S. resident fell below the rise in non-health costs per capita only 7 times</dc:title>
  <dc:creator>Jia Yao</dc:creator>
  <cp:lastModifiedBy>Jia Yao</cp:lastModifiedBy>
  <cp:revision>2</cp:revision>
  <dcterms:created xsi:type="dcterms:W3CDTF">2013-09-03T15:25:08Z</dcterms:created>
  <dcterms:modified xsi:type="dcterms:W3CDTF">2013-09-03T15:31:15Z</dcterms:modified>
</cp:coreProperties>
</file>