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001085597284626E-2"/>
          <c:y val="0.11256005649896171"/>
          <c:w val="0.85108727377664151"/>
          <c:h val="0.6475465962324329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NHE per Capita</c:v>
                </c:pt>
              </c:strCache>
            </c:strRef>
          </c:tx>
          <c:spPr>
            <a:solidFill>
              <a:srgbClr val="FF000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Sheet1!$A$2:$A$11</c:f>
              <c:strCache>
                <c:ptCount val="10"/>
                <c:pt idx="0">
                  <c:v>1929-49</c:v>
                </c:pt>
                <c:pt idx="1">
                  <c:v>1950-64</c:v>
                </c:pt>
                <c:pt idx="2">
                  <c:v>1965-69</c:v>
                </c:pt>
                <c:pt idx="3">
                  <c:v>1970-73</c:v>
                </c:pt>
                <c:pt idx="4">
                  <c:v>1974-81</c:v>
                </c:pt>
                <c:pt idx="5">
                  <c:v>1982-91</c:v>
                </c:pt>
                <c:pt idx="6">
                  <c:v>1992-99</c:v>
                </c:pt>
                <c:pt idx="7">
                  <c:v>2000-06</c:v>
                </c:pt>
                <c:pt idx="8">
                  <c:v>2007-09</c:v>
                </c:pt>
                <c:pt idx="9">
                  <c:v>2010-12</c:v>
                </c:pt>
              </c:strCache>
            </c:strRef>
          </c:cat>
          <c:val>
            <c:numRef>
              <c:f>Sheet1!$B$2:$B$11</c:f>
              <c:numCache>
                <c:formatCode>0.0_);\(0.0\)</c:formatCode>
                <c:ptCount val="10"/>
                <c:pt idx="0">
                  <c:v>3.3733635858854694</c:v>
                </c:pt>
                <c:pt idx="1">
                  <c:v>4.2547638672788546</c:v>
                </c:pt>
                <c:pt idx="2">
                  <c:v>6.77343261744352</c:v>
                </c:pt>
                <c:pt idx="3">
                  <c:v>4.4677319525689541</c:v>
                </c:pt>
                <c:pt idx="4">
                  <c:v>4.8956929273648253</c:v>
                </c:pt>
                <c:pt idx="5">
                  <c:v>5.3983585552677571</c:v>
                </c:pt>
                <c:pt idx="6">
                  <c:v>2.9297437069047971</c:v>
                </c:pt>
                <c:pt idx="7">
                  <c:v>3.9807284231256235</c:v>
                </c:pt>
                <c:pt idx="8">
                  <c:v>1.9886110213851227</c:v>
                </c:pt>
                <c:pt idx="9">
                  <c:v>1.5736588302033727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Non-health GDP per Capita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elete val="1"/>
          </c:dLbls>
          <c:cat>
            <c:strRef>
              <c:f>Sheet1!$A$2:$A$11</c:f>
              <c:strCache>
                <c:ptCount val="10"/>
                <c:pt idx="0">
                  <c:v>1929-49</c:v>
                </c:pt>
                <c:pt idx="1">
                  <c:v>1950-64</c:v>
                </c:pt>
                <c:pt idx="2">
                  <c:v>1965-69</c:v>
                </c:pt>
                <c:pt idx="3">
                  <c:v>1970-73</c:v>
                </c:pt>
                <c:pt idx="4">
                  <c:v>1974-81</c:v>
                </c:pt>
                <c:pt idx="5">
                  <c:v>1982-91</c:v>
                </c:pt>
                <c:pt idx="6">
                  <c:v>1992-99</c:v>
                </c:pt>
                <c:pt idx="7">
                  <c:v>2000-06</c:v>
                </c:pt>
                <c:pt idx="8">
                  <c:v>2007-09</c:v>
                </c:pt>
                <c:pt idx="9">
                  <c:v>2010-12</c:v>
                </c:pt>
              </c:strCache>
            </c:strRef>
          </c:cat>
          <c:val>
            <c:numRef>
              <c:f>Sheet1!$C$2:$C$11</c:f>
              <c:numCache>
                <c:formatCode>0.0_);\(0.0\)</c:formatCode>
                <c:ptCount val="10"/>
                <c:pt idx="0">
                  <c:v>2.4074662987153106</c:v>
                </c:pt>
                <c:pt idx="1">
                  <c:v>2.2739236368206628</c:v>
                </c:pt>
                <c:pt idx="2">
                  <c:v>2.1015498700454938</c:v>
                </c:pt>
                <c:pt idx="3">
                  <c:v>2.1394859200840388</c:v>
                </c:pt>
                <c:pt idx="4">
                  <c:v>0.95244066825090901</c:v>
                </c:pt>
                <c:pt idx="5">
                  <c:v>2.2209705170136651</c:v>
                </c:pt>
                <c:pt idx="6">
                  <c:v>2.6341438164090514</c:v>
                </c:pt>
                <c:pt idx="7">
                  <c:v>1.0573978148424645</c:v>
                </c:pt>
                <c:pt idx="8">
                  <c:v>-3.3069325692287266</c:v>
                </c:pt>
                <c:pt idx="9">
                  <c:v>1.614077215538412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100158848"/>
        <c:axId val="100980224"/>
      </c:barChart>
      <c:catAx>
        <c:axId val="100158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38"/>
              <c:y val="0.91568627450980944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low"/>
        <c:spPr>
          <a:noFill/>
          <a:ln w="508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098022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0980224"/>
        <c:scaling>
          <c:orientation val="minMax"/>
          <c:max val="7"/>
          <c:min val="-4"/>
        </c:scaling>
        <c:delete val="0"/>
        <c:axPos val="r"/>
        <c:majorGridlines>
          <c:spPr>
            <a:ln w="12700"/>
          </c:spPr>
        </c:majorGridlines>
        <c:numFmt formatCode="0.0" sourceLinked="0"/>
        <c:majorTickMark val="out"/>
        <c:minorTickMark val="none"/>
        <c:tickLblPos val="nextTo"/>
        <c:spPr>
          <a:noFill/>
          <a:ln w="127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0158848"/>
        <c:crosses val="max"/>
        <c:crossBetween val="between"/>
        <c:majorUnit val="1"/>
        <c:minorUnit val="0.1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32592719627324179"/>
          <c:y val="0.12762483803448618"/>
          <c:w val="0.58607698121504326"/>
          <c:h val="6.3172198411907382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0.05864</cdr:x>
      <cdr:y>0.03947</cdr:y>
    </cdr:from>
    <cdr:to>
      <cdr:x>0.23456</cdr:x>
      <cdr:y>0.08766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228600"/>
          <a:ext cx="1600234" cy="279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>
              <a:latin typeface="Arial Narrow" pitchFamily="34" charset="0"/>
            </a:rPr>
            <a:t>Compound annual </a:t>
          </a:r>
          <a:r>
            <a:rPr lang="en-US" sz="1800" dirty="0">
              <a:latin typeface="Arial Narrow" pitchFamily="34" charset="0"/>
            </a:rPr>
            <a:t>g</a:t>
          </a:r>
          <a:r>
            <a:rPr lang="en-US" sz="1800" dirty="0" smtClean="0">
              <a:latin typeface="Arial Narrow" pitchFamily="34" charset="0"/>
            </a:rPr>
            <a:t>rowth </a:t>
          </a:r>
          <a:r>
            <a:rPr lang="en-US" sz="1800" dirty="0">
              <a:latin typeface="Arial Narrow" pitchFamily="34" charset="0"/>
            </a:rPr>
            <a:t>r</a:t>
          </a:r>
          <a:r>
            <a:rPr lang="en-US" sz="1800" dirty="0" smtClean="0">
              <a:latin typeface="Arial Narrow" pitchFamily="34" charset="0"/>
            </a:rPr>
            <a:t>ate in inflated-adjusted </a:t>
          </a:r>
          <a:r>
            <a:rPr lang="en-US" sz="1800" dirty="0">
              <a:latin typeface="Arial Narrow" pitchFamily="34" charset="0"/>
            </a:rPr>
            <a:t>s</a:t>
          </a:r>
          <a:r>
            <a:rPr lang="en-US" sz="1800" dirty="0" smtClean="0">
              <a:latin typeface="Arial Narrow" pitchFamily="34" charset="0"/>
            </a:rPr>
            <a:t>pending </a:t>
          </a:r>
          <a:r>
            <a:rPr lang="en-US" sz="1800" dirty="0">
              <a:latin typeface="Arial Narrow" pitchFamily="34" charset="0"/>
            </a:rPr>
            <a:t>o</a:t>
          </a:r>
          <a:r>
            <a:rPr lang="en-US" sz="1800" dirty="0" smtClean="0">
              <a:latin typeface="Arial Narrow" pitchFamily="34" charset="0"/>
            </a:rPr>
            <a:t>ver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dirty="0" smtClean="0">
              <a:latin typeface="Arial Narrow" pitchFamily="34" charset="0"/>
            </a:rPr>
            <a:t>eriod </a:t>
          </a:r>
          <a:r>
            <a:rPr lang="en-US" sz="1800" dirty="0">
              <a:latin typeface="Arial Narrow" pitchFamily="34" charset="0"/>
            </a:rPr>
            <a:t>s</a:t>
          </a:r>
          <a:r>
            <a:rPr lang="en-US" sz="1800" dirty="0" smtClean="0">
              <a:latin typeface="Arial Narrow" pitchFamily="34" charset="0"/>
            </a:rPr>
            <a:t>hown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42A28-E97C-4D8A-AC4E-E7F5C6C9FC5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3A624-961C-4DA0-9B1E-DC492712D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6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1.5a | AVERAGE ANNUAL GROWTH OF REAL PER CAPITA NHE AND NON-HEALTH GDP IN THE UNITED STATES BY DECADE</a:t>
            </a:r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, 1929-2020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6249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324227730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1.5a | After adjusting for inflation, growth in health spending per person has outstripped the rise in non-health GDP per capita for many decades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09600" y="5943600"/>
            <a:ext cx="79248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 smtClean="0">
                <a:solidFill>
                  <a:srgbClr val="000000"/>
                </a:solidFill>
                <a:latin typeface="Arial Narrow" pitchFamily="34" charset="0"/>
              </a:rPr>
              <a:t>Note: Non-health GDP = GDP minus NHE.  Growth rates calculated from real GDP per capita </a:t>
            </a:r>
          </a:p>
          <a:p>
            <a:r>
              <a:rPr lang="en-US" sz="1800" b="0" dirty="0" smtClean="0">
                <a:solidFill>
                  <a:srgbClr val="000000"/>
                </a:solidFill>
                <a:latin typeface="Arial Narrow" pitchFamily="34" charset="0"/>
              </a:rPr>
              <a:t>(chained 2009 dollars) and real NHE per capita (calculated </a:t>
            </a:r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in 2009 d</a:t>
            </a:r>
            <a:r>
              <a:rPr lang="en-US" sz="1800" b="0" dirty="0" smtClean="0">
                <a:solidFill>
                  <a:srgbClr val="000000"/>
                </a:solidFill>
                <a:latin typeface="Arial Narrow" pitchFamily="34" charset="0"/>
              </a:rPr>
              <a:t>ollars from GDP price deflator).</a:t>
            </a:r>
            <a:endParaRPr lang="en-US" sz="1800" b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rot="5400000">
            <a:off x="266700" y="3429000"/>
            <a:ext cx="3886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725693" y="4343400"/>
            <a:ext cx="3692614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Medicare and Medicaid enacted (1965)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rot="10800000" flipV="1">
            <a:off x="2286001" y="4512676"/>
            <a:ext cx="439693" cy="5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 rot="16200000">
            <a:off x="-2334458" y="3831221"/>
            <a:ext cx="525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The American Health Economy Illustrated Online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2303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1.5a | After adjusting for inflation, growth in health spending per person has outstripped the rise in non-health GDP per capita for many decades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1.5a | After adjusting for inflation, growth in health spending per person has outstripped the rise in non-health GDP per capita for many decades</dc:title>
  <dc:creator>Jia Yao</dc:creator>
  <cp:lastModifiedBy>Jia Yao</cp:lastModifiedBy>
  <cp:revision>2</cp:revision>
  <dcterms:created xsi:type="dcterms:W3CDTF">2013-09-03T15:25:08Z</dcterms:created>
  <dcterms:modified xsi:type="dcterms:W3CDTF">2013-09-03T15:30:18Z</dcterms:modified>
</cp:coreProperties>
</file>