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299996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1128854220325281E-3"/>
          <c:y val="0.11256005649896171"/>
          <c:w val="0.93704896116957526"/>
          <c:h val="0.7361541911691418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1929 </c:v>
                </c:pt>
              </c:strCache>
            </c:strRef>
          </c:tx>
          <c:spPr>
            <a:solidFill>
              <a:srgbClr val="006600"/>
            </a:solidFill>
            <a:ln w="24325">
              <a:noFill/>
            </a:ln>
          </c:spPr>
          <c:invertIfNegative val="0"/>
          <c:cat>
            <c:strRef>
              <c:f>Sheet1!$B$1:$C$1</c:f>
              <c:strCache>
                <c:ptCount val="2"/>
                <c:pt idx="0">
                  <c:v>NHE Share of GDP</c:v>
                </c:pt>
                <c:pt idx="1">
                  <c:v>Health Share of Personal Consumption</c:v>
                </c:pt>
              </c:strCache>
            </c:strRef>
          </c:cat>
          <c:val>
            <c:numRef>
              <c:f>Sheet1!$B$2:$C$2</c:f>
              <c:numCache>
                <c:formatCode>0.0</c:formatCode>
                <c:ptCount val="2"/>
                <c:pt idx="0">
                  <c:v>3.549348315441204</c:v>
                </c:pt>
                <c:pt idx="1">
                  <c:v>4.1343669250646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1949 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Sheet1!$B$1:$C$1</c:f>
              <c:strCache>
                <c:ptCount val="2"/>
                <c:pt idx="0">
                  <c:v>NHE Share of GDP</c:v>
                </c:pt>
                <c:pt idx="1">
                  <c:v>Health Share of Personal Consumption</c:v>
                </c:pt>
              </c:strCache>
            </c:strRef>
          </c:cat>
          <c:val>
            <c:numRef>
              <c:f>Sheet1!$B$3:$C$3</c:f>
              <c:numCache>
                <c:formatCode>0.0</c:formatCode>
                <c:ptCount val="2"/>
                <c:pt idx="0">
                  <c:v>4.3173831701095304</c:v>
                </c:pt>
                <c:pt idx="1">
                  <c:v>4.8739495798319332</c:v>
                </c:pt>
              </c:numCache>
            </c:numRef>
          </c:val>
        </c:ser>
        <c:ser>
          <c:idx val="3"/>
          <c:order val="2"/>
          <c:tx>
            <c:strRef>
              <c:f>Sheet1!$A$4</c:f>
              <c:strCache>
                <c:ptCount val="1"/>
                <c:pt idx="0">
                  <c:v>1969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Sheet1!$B$1:$C$1</c:f>
              <c:strCache>
                <c:ptCount val="2"/>
                <c:pt idx="0">
                  <c:v>NHE Share of GDP</c:v>
                </c:pt>
                <c:pt idx="1">
                  <c:v>Health Share of Personal Consumption</c:v>
                </c:pt>
              </c:strCache>
            </c:strRef>
          </c:cat>
          <c:val>
            <c:numRef>
              <c:f>Sheet1!$B$4:$C$4</c:f>
              <c:numCache>
                <c:formatCode>0.0</c:formatCode>
                <c:ptCount val="2"/>
                <c:pt idx="0">
                  <c:v>6.4923031669771554</c:v>
                </c:pt>
                <c:pt idx="1">
                  <c:v>8.9495450785773372</c:v>
                </c:pt>
              </c:numCache>
            </c:numRef>
          </c:val>
        </c:ser>
        <c:ser>
          <c:idx val="4"/>
          <c:order val="3"/>
          <c:tx>
            <c:strRef>
              <c:f>Sheet1!$A$5</c:f>
              <c:strCache>
                <c:ptCount val="1"/>
                <c:pt idx="0">
                  <c:v>1989 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Sheet1!$B$1:$C$1</c:f>
              <c:strCache>
                <c:ptCount val="2"/>
                <c:pt idx="0">
                  <c:v>NHE Share of GDP</c:v>
                </c:pt>
                <c:pt idx="1">
                  <c:v>Health Share of Personal Consumption</c:v>
                </c:pt>
              </c:strCache>
            </c:strRef>
          </c:cat>
          <c:val>
            <c:numRef>
              <c:f>Sheet1!$B$5:$C$5</c:f>
              <c:numCache>
                <c:formatCode>0.0</c:formatCode>
                <c:ptCount val="2"/>
                <c:pt idx="0">
                  <c:v>11.443961327041023</c:v>
                </c:pt>
                <c:pt idx="1">
                  <c:v>15.464261857047429</c:v>
                </c:pt>
              </c:numCache>
            </c:numRef>
          </c:val>
        </c:ser>
        <c:ser>
          <c:idx val="0"/>
          <c:order val="4"/>
          <c:tx>
            <c:strRef>
              <c:f>Sheet1!$A$6</c:f>
              <c:strCache>
                <c:ptCount val="1"/>
                <c:pt idx="0">
                  <c:v>2009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Sheet1!$B$1:$C$1</c:f>
              <c:strCache>
                <c:ptCount val="2"/>
                <c:pt idx="0">
                  <c:v>NHE Share of GDP</c:v>
                </c:pt>
                <c:pt idx="1">
                  <c:v>Health Share of Personal Consumption</c:v>
                </c:pt>
              </c:strCache>
            </c:strRef>
          </c:cat>
          <c:val>
            <c:numRef>
              <c:f>Sheet1!$B$6:$C$6</c:f>
              <c:numCache>
                <c:formatCode>0.0</c:formatCode>
                <c:ptCount val="2"/>
                <c:pt idx="0">
                  <c:v>17.347678926889493</c:v>
                </c:pt>
                <c:pt idx="1">
                  <c:v>21.541415639699686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6"/>
        <c:axId val="102066432"/>
        <c:axId val="102072704"/>
      </c:barChart>
      <c:catAx>
        <c:axId val="102066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6"/>
              <c:y val="0.91568627450980955"/>
            </c:manualLayout>
          </c:layout>
          <c:overlay val="0"/>
          <c:spPr>
            <a:noFill/>
            <a:ln w="24325">
              <a:noFill/>
            </a:ln>
          </c:spPr>
        </c:title>
        <c:numFmt formatCode="@" sourceLinked="0"/>
        <c:majorTickMark val="in"/>
        <c:minorTickMark val="none"/>
        <c:tickLblPos val="nextTo"/>
        <c:spPr>
          <a:noFill/>
          <a:ln w="12162">
            <a:noFill/>
            <a:prstDash val="solid"/>
          </a:ln>
        </c:spPr>
        <c:txPr>
          <a:bodyPr rot="0" vert="horz" anchor="ctr" anchorCtr="0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207270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02072704"/>
        <c:scaling>
          <c:orientation val="minMax"/>
          <c:max val="24"/>
          <c:min val="0"/>
        </c:scaling>
        <c:delete val="0"/>
        <c:axPos val="r"/>
        <c:majorGridlines/>
        <c:numFmt formatCode="#,##0" sourceLinked="0"/>
        <c:majorTickMark val="none"/>
        <c:minorTickMark val="none"/>
        <c:tickLblPos val="nextTo"/>
        <c:spPr>
          <a:noFill/>
          <a:ln w="12162">
            <a:solidFill>
              <a:srgbClr val="FFFFFF"/>
            </a:solidFill>
            <a:prstDash val="solid"/>
          </a:ln>
        </c:spPr>
        <c:txPr>
          <a:bodyPr rot="0" vert="horz" anchor="ctr" anchorCtr="0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2066432"/>
        <c:crosses val="max"/>
        <c:crossBetween val="between"/>
        <c:majorUnit val="3"/>
        <c:minorUnit val="1"/>
      </c:valAx>
      <c:spPr>
        <a:solidFill>
          <a:srgbClr val="B7ECFF"/>
        </a:solidFill>
        <a:ln w="24325">
          <a:noFill/>
        </a:ln>
      </c:spPr>
    </c:plotArea>
    <c:legend>
      <c:legendPos val="r"/>
      <c:layout>
        <c:manualLayout>
          <c:xMode val="edge"/>
          <c:yMode val="edge"/>
          <c:x val="0.12042056074766359"/>
          <c:y val="0.12576148709259502"/>
          <c:w val="0.72862388696740155"/>
          <c:h val="5.2147911890760512E-2"/>
        </c:manualLayout>
      </c:layout>
      <c:overlay val="0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62011-B589-48E0-A3A3-26A6B400F9C8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BC413-9357-4897-AC1B-64D170E2E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47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1.3a |HEALTH EXPENDITURES AS A SHARE OF GDP AND PERSONAL</a:t>
            </a:r>
            <a:r>
              <a:rPr lang="en-US" b="1" baseline="0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CONSUMPTION EXPENDITURES, 1929-2009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771708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8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7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3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010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1.3a | Health care spending absorbs an ever-growing fraction of the economy and personal consumption</a:t>
            </a: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764337014"/>
              </p:ext>
            </p:extLst>
          </p:nvPr>
        </p:nvGraphicFramePr>
        <p:xfrm>
          <a:off x="609601" y="838200"/>
          <a:ext cx="81534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609600" y="1143000"/>
            <a:ext cx="1600235" cy="36629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000000"/>
                </a:solidFill>
                <a:latin typeface="Arial Narrow" pitchFamily="34" charset="0"/>
              </a:rPr>
              <a:t>Percentage</a:t>
            </a:r>
            <a:r>
              <a:rPr lang="en-US" sz="1800" dirty="0" smtClean="0">
                <a:latin typeface="Arial Narrow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Arial Narrow" pitchFamily="34" charset="0"/>
              </a:rPr>
              <a:t>of total </a:t>
            </a:r>
            <a:r>
              <a:rPr lang="en-US" sz="1800" dirty="0">
                <a:solidFill>
                  <a:srgbClr val="000000"/>
                </a:solidFill>
                <a:latin typeface="Arial Narrow" pitchFamily="34" charset="0"/>
              </a:rPr>
              <a:t>e</a:t>
            </a:r>
            <a:r>
              <a:rPr lang="en-US" sz="1800" dirty="0" smtClean="0">
                <a:solidFill>
                  <a:srgbClr val="000000"/>
                </a:solidFill>
                <a:latin typeface="Arial Narrow" pitchFamily="34" charset="0"/>
              </a:rPr>
              <a:t>xpenditures</a:t>
            </a:r>
            <a:endParaRPr lang="en-US" sz="1800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620343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1.3a | Health care spending absorbs an ever-growing fraction of the economy and personal consumption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1.3a | Health care spending absorbs an ever-growing fraction of the economy and personal consumption</dc:title>
  <dc:creator>Jia Yao</dc:creator>
  <cp:lastModifiedBy>Jia Yao</cp:lastModifiedBy>
  <cp:revision>2</cp:revision>
  <dcterms:created xsi:type="dcterms:W3CDTF">2013-09-03T15:25:08Z</dcterms:created>
  <dcterms:modified xsi:type="dcterms:W3CDTF">2013-09-03T15:25:53Z</dcterms:modified>
</cp:coreProperties>
</file>