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25" b="1" i="1" u="none" strike="noStrike" baseline="0">
                <a:solidFill>
                  <a:srgbClr val="5E5E5E"/>
                </a:solidFill>
                <a:latin typeface="Arial MT"/>
                <a:ea typeface="Arial MT"/>
                <a:cs typeface="Arial MT"/>
              </a:defRPr>
            </a:pPr>
            <a:endParaRPr lang="en-US"/>
          </a:p>
        </c:rich>
      </c:tx>
      <c:layout>
        <c:manualLayout>
          <c:xMode val="edge"/>
          <c:yMode val="edge"/>
          <c:x val="0.4961154273029999"/>
          <c:y val="1.9607843137254902E-2"/>
        </c:manualLayout>
      </c:layout>
      <c:overlay val="0"/>
      <c:spPr>
        <a:noFill/>
        <a:ln w="24325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1.7893935133108368E-2"/>
          <c:y val="0.11256005649896171"/>
          <c:w val="0.90019438976377952"/>
          <c:h val="0.73615419116914182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1929 </c:v>
                </c:pt>
              </c:strCache>
            </c:strRef>
          </c:tx>
          <c:spPr>
            <a:solidFill>
              <a:srgbClr val="006600"/>
            </a:solidFill>
            <a:ln w="24325">
              <a:noFill/>
            </a:ln>
          </c:spPr>
          <c:invertIfNegative val="0"/>
          <c:dLbls>
            <c:delete val="1"/>
          </c:dLbls>
          <c:cat>
            <c:strRef>
              <c:f>Sheet1!$B$1:$C$1</c:f>
              <c:strCache>
                <c:ptCount val="2"/>
                <c:pt idx="0">
                  <c:v>Health Care PCE Deflator</c:v>
                </c:pt>
                <c:pt idx="1">
                  <c:v>Medical CPI</c:v>
                </c:pt>
              </c:strCache>
            </c:strRef>
          </c:cat>
          <c:val>
            <c:numRef>
              <c:f>Sheet1!$B$2:$C$2</c:f>
              <c:numCache>
                <c:formatCode>0_);\(0\)</c:formatCode>
                <c:ptCount val="2"/>
                <c:pt idx="0">
                  <c:v>100</c:v>
                </c:pt>
                <c:pt idx="1">
                  <c:v>100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1949 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elete val="1"/>
          </c:dLbls>
          <c:cat>
            <c:strRef>
              <c:f>Sheet1!$B$1:$C$1</c:f>
              <c:strCache>
                <c:ptCount val="2"/>
                <c:pt idx="0">
                  <c:v>Health Care PCE Deflator</c:v>
                </c:pt>
                <c:pt idx="1">
                  <c:v>Medical CPI</c:v>
                </c:pt>
              </c:strCache>
            </c:strRef>
          </c:cat>
          <c:val>
            <c:numRef>
              <c:f>Sheet1!$B$3:$C$3</c:f>
              <c:numCache>
                <c:formatCode>0_);\(0\)</c:formatCode>
                <c:ptCount val="2"/>
                <c:pt idx="0">
                  <c:v>217.12597704096231</c:v>
                </c:pt>
                <c:pt idx="1">
                  <c:v>272.89693271494099</c:v>
                </c:pt>
              </c:numCache>
            </c:numRef>
          </c:val>
        </c:ser>
        <c:ser>
          <c:idx val="3"/>
          <c:order val="2"/>
          <c:tx>
            <c:strRef>
              <c:f>Sheet1!$A$4</c:f>
              <c:strCache>
                <c:ptCount val="1"/>
                <c:pt idx="0">
                  <c:v>1969 </c:v>
                </c:pt>
              </c:strCache>
            </c:strRef>
          </c:tx>
          <c:spPr>
            <a:solidFill>
              <a:srgbClr val="CC99FF">
                <a:lumMod val="50000"/>
              </a:srgbClr>
            </a:solidFill>
          </c:spPr>
          <c:invertIfNegative val="0"/>
          <c:dLbls>
            <c:delete val="1"/>
          </c:dLbls>
          <c:cat>
            <c:strRef>
              <c:f>Sheet1!$B$1:$C$1</c:f>
              <c:strCache>
                <c:ptCount val="2"/>
                <c:pt idx="0">
                  <c:v>Health Care PCE Deflator</c:v>
                </c:pt>
                <c:pt idx="1">
                  <c:v>Medical CPI</c:v>
                </c:pt>
              </c:strCache>
            </c:strRef>
          </c:cat>
          <c:val>
            <c:numRef>
              <c:f>Sheet1!$B$4:$C$4</c:f>
              <c:numCache>
                <c:formatCode>0_);\(0\)</c:formatCode>
                <c:ptCount val="2"/>
                <c:pt idx="0">
                  <c:v>622.32539705544048</c:v>
                </c:pt>
                <c:pt idx="1">
                  <c:v>711.80512376951526</c:v>
                </c:pt>
              </c:numCache>
            </c:numRef>
          </c:val>
        </c:ser>
        <c:ser>
          <c:idx val="4"/>
          <c:order val="3"/>
          <c:tx>
            <c:strRef>
              <c:f>Sheet1!$A$5</c:f>
              <c:strCache>
                <c:ptCount val="1"/>
                <c:pt idx="0">
                  <c:v>1989 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elete val="1"/>
          </c:dLbls>
          <c:cat>
            <c:strRef>
              <c:f>Sheet1!$B$1:$C$1</c:f>
              <c:strCache>
                <c:ptCount val="2"/>
                <c:pt idx="0">
                  <c:v>Health Care PCE Deflator</c:v>
                </c:pt>
                <c:pt idx="1">
                  <c:v>Medical CPI</c:v>
                </c:pt>
              </c:strCache>
            </c:strRef>
          </c:cat>
          <c:val>
            <c:numRef>
              <c:f>Sheet1!$B$5:$C$5</c:f>
              <c:numCache>
                <c:formatCode>0_);\(0\)</c:formatCode>
                <c:ptCount val="2"/>
                <c:pt idx="0">
                  <c:v>1326.4558188475792</c:v>
                </c:pt>
                <c:pt idx="1">
                  <c:v>1487.1401486854677</c:v>
                </c:pt>
              </c:numCache>
            </c:numRef>
          </c:val>
        </c:ser>
        <c:ser>
          <c:idx val="0"/>
          <c:order val="4"/>
          <c:tx>
            <c:strRef>
              <c:f>Sheet1!$A$6</c:f>
              <c:strCache>
                <c:ptCount val="1"/>
                <c:pt idx="0">
                  <c:v>2009 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elete val="1"/>
          </c:dLbls>
          <c:cat>
            <c:strRef>
              <c:f>Sheet1!$B$1:$C$1</c:f>
              <c:strCache>
                <c:ptCount val="2"/>
                <c:pt idx="0">
                  <c:v>Health Care PCE Deflator</c:v>
                </c:pt>
                <c:pt idx="1">
                  <c:v>Medical CPI</c:v>
                </c:pt>
              </c:strCache>
            </c:strRef>
          </c:cat>
          <c:val>
            <c:numRef>
              <c:f>Sheet1!$B$6:$C$6</c:f>
              <c:numCache>
                <c:formatCode>0_);\(0\)</c:formatCode>
                <c:ptCount val="2"/>
                <c:pt idx="0">
                  <c:v>2466.3960034341735</c:v>
                </c:pt>
                <c:pt idx="1">
                  <c:v>2283.4850849848381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axId val="102048512"/>
        <c:axId val="102050432"/>
      </c:barChart>
      <c:catAx>
        <c:axId val="1020485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95" b="1" i="0" u="none" strike="noStrike" baseline="0">
                    <a:solidFill>
                      <a:srgbClr val="FFFFFF"/>
                    </a:solidFill>
                    <a:latin typeface="Arial MT"/>
                    <a:ea typeface="Arial MT"/>
                    <a:cs typeface="Arial MT"/>
                  </a:defRPr>
                </a:pPr>
                <a:endParaRPr lang="en-US"/>
              </a:p>
            </c:rich>
          </c:tx>
          <c:layout>
            <c:manualLayout>
              <c:xMode val="edge"/>
              <c:yMode val="edge"/>
              <c:x val="0.62042175360711038"/>
              <c:y val="0.91568627450980944"/>
            </c:manualLayout>
          </c:layout>
          <c:overlay val="0"/>
          <c:spPr>
            <a:noFill/>
            <a:ln w="24325">
              <a:noFill/>
            </a:ln>
          </c:spPr>
        </c:title>
        <c:numFmt formatCode="0_);\(0\)" sourceLinked="1"/>
        <c:majorTickMark val="none"/>
        <c:minorTickMark val="none"/>
        <c:tickLblPos val="nextTo"/>
        <c:spPr>
          <a:noFill/>
          <a:ln w="12162">
            <a:noFill/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102050432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02050432"/>
        <c:scaling>
          <c:orientation val="minMax"/>
          <c:max val="3000"/>
          <c:min val="0"/>
        </c:scaling>
        <c:delete val="0"/>
        <c:axPos val="r"/>
        <c:majorGridlines/>
        <c:numFmt formatCode="#,##0" sourceLinked="0"/>
        <c:majorTickMark val="out"/>
        <c:minorTickMark val="none"/>
        <c:tickLblPos val="nextTo"/>
        <c:spPr>
          <a:noFill/>
          <a:ln w="12162">
            <a:solidFill>
              <a:srgbClr val="FFFFFF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102048512"/>
        <c:crosses val="max"/>
        <c:crossBetween val="between"/>
        <c:majorUnit val="500"/>
        <c:minorUnit val="500"/>
      </c:valAx>
      <c:spPr>
        <a:solidFill>
          <a:srgbClr val="B7ECFF"/>
        </a:solidFill>
        <a:ln w="24325">
          <a:noFill/>
        </a:ln>
      </c:spPr>
    </c:plotArea>
    <c:legend>
      <c:legendPos val="t"/>
      <c:layout>
        <c:manualLayout>
          <c:xMode val="edge"/>
          <c:yMode val="edge"/>
          <c:x val="0.23918143044619491"/>
          <c:y val="0.12551513339313636"/>
          <c:w val="0.52126940676918065"/>
          <c:h val="5.2623675205156324E-2"/>
        </c:manualLayout>
      </c:layout>
      <c:overlay val="0"/>
      <c:spPr>
        <a:solidFill>
          <a:srgbClr val="FFFFFF"/>
        </a:solidFill>
        <a:ln w="24325">
          <a:solidFill>
            <a:srgbClr val="000000"/>
          </a:solidFill>
        </a:ln>
      </c:spPr>
      <c:txPr>
        <a:bodyPr/>
        <a:lstStyle/>
        <a:p>
          <a:pPr>
            <a:defRPr sz="1585" b="0" i="0" u="none" strike="noStrike" baseline="0">
              <a:solidFill>
                <a:srgbClr val="000000"/>
              </a:solidFill>
              <a:latin typeface="Tahoma"/>
              <a:ea typeface="Tahoma"/>
              <a:cs typeface="Taho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24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0.00893</cdr:x>
      <cdr:y>0.05063</cdr:y>
    </cdr:from>
    <cdr:to>
      <cdr:x>0.18485</cdr:x>
      <cdr:y>0.11148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6199" y="304800"/>
          <a:ext cx="1501372" cy="3662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b="0" dirty="0" smtClean="0">
              <a:latin typeface="Arial Narrow" pitchFamily="34" charset="0"/>
            </a:rPr>
            <a:t>Quantity index of real </a:t>
          </a:r>
          <a:r>
            <a:rPr lang="en-US" sz="1800" dirty="0">
              <a:latin typeface="Arial Narrow" pitchFamily="34" charset="0"/>
            </a:rPr>
            <a:t>h</a:t>
          </a:r>
          <a:r>
            <a:rPr lang="en-US" sz="1800" b="0" dirty="0" smtClean="0">
              <a:latin typeface="Arial Narrow" pitchFamily="34" charset="0"/>
            </a:rPr>
            <a:t>ealth </a:t>
          </a:r>
          <a:r>
            <a:rPr lang="en-US" sz="1800" dirty="0">
              <a:latin typeface="Arial Narrow" pitchFamily="34" charset="0"/>
            </a:rPr>
            <a:t>c</a:t>
          </a:r>
          <a:r>
            <a:rPr lang="en-US" sz="1800" b="0" dirty="0" smtClean="0">
              <a:latin typeface="Arial Narrow" pitchFamily="34" charset="0"/>
            </a:rPr>
            <a:t>are </a:t>
          </a:r>
          <a:r>
            <a:rPr lang="en-US" sz="1800" dirty="0" smtClean="0">
              <a:latin typeface="Arial Narrow" pitchFamily="34" charset="0"/>
            </a:rPr>
            <a:t>o</a:t>
          </a:r>
          <a:r>
            <a:rPr lang="en-US" sz="1800" b="0" dirty="0" smtClean="0">
              <a:latin typeface="Arial Narrow" pitchFamily="34" charset="0"/>
            </a:rPr>
            <a:t>utput:  1929=100</a:t>
          </a:r>
          <a:endParaRPr lang="en-US" sz="1800" b="0" dirty="0">
            <a:latin typeface="Arial Narrow" pitchFamily="34" charset="0"/>
          </a:endParaRPr>
        </a:p>
      </cdr:txBody>
    </cdr:sp>
  </cdr:relSizeAnchor>
  <cdr:relSizeAnchor xmlns:cdr="http://schemas.openxmlformats.org/drawingml/2006/chartDrawing">
    <cdr:from>
      <cdr:x>0.01363</cdr:x>
      <cdr:y>0.91772</cdr:y>
    </cdr:from>
    <cdr:to>
      <cdr:x>0.33615</cdr:x>
      <cdr:y>0.9557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16296" y="5524484"/>
          <a:ext cx="2752514" cy="2286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Tahoma"/>
            </a:defRPr>
          </a:lvl1pPr>
          <a:lvl2pPr marL="457200" indent="0">
            <a:defRPr sz="1100">
              <a:latin typeface="Tahoma"/>
            </a:defRPr>
          </a:lvl2pPr>
          <a:lvl3pPr marL="914400" indent="0">
            <a:defRPr sz="1100">
              <a:latin typeface="Tahoma"/>
            </a:defRPr>
          </a:lvl3pPr>
          <a:lvl4pPr marL="1371600" indent="0">
            <a:defRPr sz="1100">
              <a:latin typeface="Tahoma"/>
            </a:defRPr>
          </a:lvl4pPr>
          <a:lvl5pPr marL="1828800" indent="0">
            <a:defRPr sz="1100">
              <a:latin typeface="Tahoma"/>
            </a:defRPr>
          </a:lvl5pPr>
          <a:lvl6pPr marL="2286000" indent="0">
            <a:defRPr sz="1100">
              <a:latin typeface="Tahoma"/>
            </a:defRPr>
          </a:lvl6pPr>
          <a:lvl7pPr marL="2743200" indent="0">
            <a:defRPr sz="1100">
              <a:latin typeface="Tahoma"/>
            </a:defRPr>
          </a:lvl7pPr>
          <a:lvl8pPr marL="3200400" indent="0">
            <a:defRPr sz="1100">
              <a:latin typeface="Tahoma"/>
            </a:defRPr>
          </a:lvl8pPr>
          <a:lvl9pPr marL="3657600" indent="0">
            <a:defRPr sz="1100">
              <a:latin typeface="Tahoma"/>
            </a:defRPr>
          </a:lvl9pPr>
        </a:lstStyle>
        <a:p xmlns:a="http://schemas.openxmlformats.org/drawingml/2006/main">
          <a:r>
            <a:rPr lang="en-US" sz="1800" b="0" dirty="0" smtClean="0">
              <a:latin typeface="Arial Narrow" pitchFamily="34" charset="0"/>
            </a:rPr>
            <a:t>Note: Price index  used to estimate real (inflation-adjusted) output of health care goods and services.</a:t>
          </a:r>
          <a:endParaRPr lang="en-US" sz="1800" b="0" dirty="0">
            <a:latin typeface="Arial Narrow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7D3EFB-9061-469A-B2BA-A509CF3D467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3197B2-4452-4EE7-AAE3-9645B4A5E6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234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BCB198-071A-4642-9381-B01F4DE9556D}" type="slidenum">
              <a:rPr lang="en-US"/>
              <a:pPr/>
              <a:t>1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1.2a | REAL HEALTH CARE OUTPUT IN THE UNITED STATES, 1929-2009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520CC-F8C8-432C-A2AA-F5C401210C0E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54B0-1BE4-4D21-94A3-ADF505F1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293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520CC-F8C8-432C-A2AA-F5C401210C0E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54B0-1BE4-4D21-94A3-ADF505F1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521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520CC-F8C8-432C-A2AA-F5C401210C0E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54B0-1BE4-4D21-94A3-ADF505F1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08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40349-0088-4757-9CC8-986A81ECF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239806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520CC-F8C8-432C-A2AA-F5C401210C0E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54B0-1BE4-4D21-94A3-ADF505F1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511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520CC-F8C8-432C-A2AA-F5C401210C0E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54B0-1BE4-4D21-94A3-ADF505F1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800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520CC-F8C8-432C-A2AA-F5C401210C0E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54B0-1BE4-4D21-94A3-ADF505F1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590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520CC-F8C8-432C-A2AA-F5C401210C0E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54B0-1BE4-4D21-94A3-ADF505F1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946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520CC-F8C8-432C-A2AA-F5C401210C0E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54B0-1BE4-4D21-94A3-ADF505F1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120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520CC-F8C8-432C-A2AA-F5C401210C0E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54B0-1BE4-4D21-94A3-ADF505F1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761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520CC-F8C8-432C-A2AA-F5C401210C0E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54B0-1BE4-4D21-94A3-ADF505F1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676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520CC-F8C8-432C-A2AA-F5C401210C0E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54B0-1BE4-4D21-94A3-ADF505F1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42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520CC-F8C8-432C-A2AA-F5C401210C0E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654B0-1BE4-4D21-94A3-ADF505F1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30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538581714"/>
              </p:ext>
            </p:extLst>
          </p:nvPr>
        </p:nvGraphicFramePr>
        <p:xfrm>
          <a:off x="304800" y="838200"/>
          <a:ext cx="8686799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0"/>
            <a:ext cx="8763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Arial Narrow" pitchFamily="34" charset="0"/>
              </a:rPr>
              <a:t>1.2a | No matter what price index is used to standardize health care purchasing power, real health care output rose about 20-fold since 1929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-2304542" y="3732311"/>
            <a:ext cx="5181599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From The American Health Economy Illustrated Online</a:t>
            </a:r>
            <a:endParaRPr lang="en-US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097682"/>
      </p:ext>
    </p:extLst>
  </p:cSld>
  <p:clrMapOvr>
    <a:masterClrMapping/>
  </p:clrMapOvr>
  <p:transition>
    <p:zoom dir="in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hirlpool 1">
    <a:dk1>
      <a:srgbClr val="000066"/>
    </a:dk1>
    <a:lt1>
      <a:srgbClr val="FFFFFF"/>
    </a:lt1>
    <a:dk2>
      <a:srgbClr val="0000CC"/>
    </a:dk2>
    <a:lt2>
      <a:srgbClr val="CCFFFF"/>
    </a:lt2>
    <a:accent1>
      <a:srgbClr val="CC99FF"/>
    </a:accent1>
    <a:accent2>
      <a:srgbClr val="9999FF"/>
    </a:accent2>
    <a:accent3>
      <a:srgbClr val="AAAAE2"/>
    </a:accent3>
    <a:accent4>
      <a:srgbClr val="DADADA"/>
    </a:accent4>
    <a:accent5>
      <a:srgbClr val="E2CAFF"/>
    </a:accent5>
    <a:accent6>
      <a:srgbClr val="8A8AE7"/>
    </a:accent6>
    <a:hlink>
      <a:srgbClr val="99CCFF"/>
    </a:hlink>
    <a:folHlink>
      <a:srgbClr val="0066FF"/>
    </a:folHlink>
  </a:clrScheme>
  <a:fontScheme name="Whirlpool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1.2a | No matter what price index is used to standardize health care purchasing power, real health care output rose about 20-fold since 1929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1.2a | No matter what price index is used to standardize health care purchasing power, real health care output rose about 20-fold since 1929</dc:title>
  <dc:creator>Jia Yao</dc:creator>
  <cp:lastModifiedBy>Jia Yao</cp:lastModifiedBy>
  <cp:revision>1</cp:revision>
  <dcterms:created xsi:type="dcterms:W3CDTF">2013-09-03T15:10:02Z</dcterms:created>
  <dcterms:modified xsi:type="dcterms:W3CDTF">2013-09-03T15:10:22Z</dcterms:modified>
</cp:coreProperties>
</file>